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9144000"/>
  <p:notesSz cx="6858000" cy="9144000"/>
  <p:embeddedFontLst>
    <p:embeddedFont>
      <p:font typeface="Candara"/>
      <p:regular r:id="rId52"/>
      <p:bold r:id="rId53"/>
      <p:italic r:id="rId54"/>
      <p:boldItalic r:id="rId55"/>
    </p:embeddedFont>
    <p:embeddedFont>
      <p:font typeface="PT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Candara-bold.fntdata"/><Relationship Id="rId52" Type="http://schemas.openxmlformats.org/officeDocument/2006/relationships/font" Target="fonts/Candara-regular.fntdata"/><Relationship Id="rId11" Type="http://schemas.openxmlformats.org/officeDocument/2006/relationships/slide" Target="slides/slide6.xml"/><Relationship Id="rId55" Type="http://schemas.openxmlformats.org/officeDocument/2006/relationships/font" Target="fonts/Candara-boldItalic.fntdata"/><Relationship Id="rId10" Type="http://schemas.openxmlformats.org/officeDocument/2006/relationships/slide" Target="slides/slide5.xml"/><Relationship Id="rId54" Type="http://schemas.openxmlformats.org/officeDocument/2006/relationships/font" Target="fonts/Candara-italic.fntdata"/><Relationship Id="rId13" Type="http://schemas.openxmlformats.org/officeDocument/2006/relationships/slide" Target="slides/slide8.xml"/><Relationship Id="rId57" Type="http://schemas.openxmlformats.org/officeDocument/2006/relationships/font" Target="fonts/PTSans-bold.fntdata"/><Relationship Id="rId12" Type="http://schemas.openxmlformats.org/officeDocument/2006/relationships/slide" Target="slides/slide7.xml"/><Relationship Id="rId56" Type="http://schemas.openxmlformats.org/officeDocument/2006/relationships/font" Target="fonts/PTSans-regular.fntdata"/><Relationship Id="rId15" Type="http://schemas.openxmlformats.org/officeDocument/2006/relationships/slide" Target="slides/slide10.xml"/><Relationship Id="rId59" Type="http://schemas.openxmlformats.org/officeDocument/2006/relationships/font" Target="fonts/PTSans-boldItalic.fntdata"/><Relationship Id="rId14" Type="http://schemas.openxmlformats.org/officeDocument/2006/relationships/slide" Target="slides/slide9.xml"/><Relationship Id="rId58" Type="http://schemas.openxmlformats.org/officeDocument/2006/relationships/font" Target="fonts/PT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66" name="Shape 66"/>
        <p:cNvGrpSpPr/>
        <p:nvPr/>
      </p:nvGrpSpPr>
      <p:grpSpPr>
        <a:xfrm>
          <a:off x="0" y="0"/>
          <a:ext cx="0" cy="0"/>
          <a:chOff x="0" y="0"/>
          <a:chExt cx="0" cy="0"/>
        </a:xfrm>
      </p:grpSpPr>
      <p:sp>
        <p:nvSpPr>
          <p:cNvPr id="67" name="Google Shape;67;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8" name="Google Shape;68;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69" name="Google Shape;69;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70" name="Shape 70"/>
        <p:cNvGrpSpPr/>
        <p:nvPr/>
      </p:nvGrpSpPr>
      <p:grpSpPr>
        <a:xfrm>
          <a:off x="0" y="0"/>
          <a:ext cx="0" cy="0"/>
          <a:chOff x="0" y="0"/>
          <a:chExt cx="0" cy="0"/>
        </a:xfrm>
      </p:grpSpPr>
      <p:pic>
        <p:nvPicPr>
          <p:cNvPr descr="LOGO-B.png" id="71" name="Google Shape;71;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2" name="Google Shape;72;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3" name="Google Shape;73;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12"/>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12"/>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 name="Google Shape;77;p12"/>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 name="Google Shape;78;p12"/>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79" name="Shape 79"/>
        <p:cNvGrpSpPr/>
        <p:nvPr/>
      </p:nvGrpSpPr>
      <p:grpSpPr>
        <a:xfrm>
          <a:off x="0" y="0"/>
          <a:ext cx="0" cy="0"/>
          <a:chOff x="0" y="0"/>
          <a:chExt cx="0" cy="0"/>
        </a:xfrm>
      </p:grpSpPr>
      <p:sp>
        <p:nvSpPr>
          <p:cNvPr id="80" name="Google Shape;80;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82" name="Google Shape;8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85" name="Google Shape;85;p13"/>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86" name="Shape 86"/>
        <p:cNvGrpSpPr/>
        <p:nvPr/>
      </p:nvGrpSpPr>
      <p:grpSpPr>
        <a:xfrm>
          <a:off x="0" y="0"/>
          <a:ext cx="0" cy="0"/>
          <a:chOff x="0" y="0"/>
          <a:chExt cx="0" cy="0"/>
        </a:xfrm>
      </p:grpSpPr>
      <p:sp>
        <p:nvSpPr>
          <p:cNvPr id="87" name="Google Shape;87;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92" name="Shape 92"/>
        <p:cNvGrpSpPr/>
        <p:nvPr/>
      </p:nvGrpSpPr>
      <p:grpSpPr>
        <a:xfrm>
          <a:off x="0" y="0"/>
          <a:ext cx="0" cy="0"/>
          <a:chOff x="0" y="0"/>
          <a:chExt cx="0" cy="0"/>
        </a:xfrm>
      </p:grpSpPr>
      <p:pic>
        <p:nvPicPr>
          <p:cNvPr descr="ppt institucional-actualizado[1].jpg" id="93" name="Google Shape;93;p15"/>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94" name="Shape 94"/>
        <p:cNvGrpSpPr/>
        <p:nvPr/>
      </p:nvGrpSpPr>
      <p:grpSpPr>
        <a:xfrm>
          <a:off x="0" y="0"/>
          <a:ext cx="0" cy="0"/>
          <a:chOff x="0" y="0"/>
          <a:chExt cx="0" cy="0"/>
        </a:xfrm>
      </p:grpSpPr>
      <p:sp>
        <p:nvSpPr>
          <p:cNvPr id="95" name="Google Shape;95;p16"/>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27" name="Shape 27"/>
        <p:cNvGrpSpPr/>
        <p:nvPr/>
      </p:nvGrpSpPr>
      <p:grpSpPr>
        <a:xfrm>
          <a:off x="0" y="0"/>
          <a:ext cx="0" cy="0"/>
          <a:chOff x="0" y="0"/>
          <a:chExt cx="0" cy="0"/>
        </a:xfrm>
      </p:grpSpPr>
      <p:sp>
        <p:nvSpPr>
          <p:cNvPr id="28" name="Google Shape;28;p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29" name="Google Shape;29;p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30" name="Google Shape;30;p5"/>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31" name="Shape 31"/>
        <p:cNvGrpSpPr/>
        <p:nvPr/>
      </p:nvGrpSpPr>
      <p:grpSpPr>
        <a:xfrm>
          <a:off x="0" y="0"/>
          <a:ext cx="0" cy="0"/>
          <a:chOff x="0" y="0"/>
          <a:chExt cx="0" cy="0"/>
        </a:xfrm>
      </p:grpSpPr>
      <p:pic>
        <p:nvPicPr>
          <p:cNvPr descr="LOGO-B.png" id="32" name="Google Shape;32;p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33" name="Google Shape;33;p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4" name="Google Shape;34;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 name="Google Shape;35;p6"/>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 name="Google Shape;36;p6"/>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 name="Google Shape;37;p6"/>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 name="Google Shape;38;p6"/>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 name="Google Shape;39;p6"/>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40" name="Shape 40"/>
        <p:cNvGrpSpPr/>
        <p:nvPr/>
      </p:nvGrpSpPr>
      <p:grpSpPr>
        <a:xfrm>
          <a:off x="0" y="0"/>
          <a:ext cx="0" cy="0"/>
          <a:chOff x="0" y="0"/>
          <a:chExt cx="0" cy="0"/>
        </a:xfrm>
      </p:grpSpPr>
      <p:sp>
        <p:nvSpPr>
          <p:cNvPr id="41" name="Google Shape;41;p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2" name="Google Shape;42;p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43" name="Google Shape;43;p7"/>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44" name="Shape 44"/>
        <p:cNvGrpSpPr/>
        <p:nvPr/>
      </p:nvGrpSpPr>
      <p:grpSpPr>
        <a:xfrm>
          <a:off x="0" y="0"/>
          <a:ext cx="0" cy="0"/>
          <a:chOff x="0" y="0"/>
          <a:chExt cx="0" cy="0"/>
        </a:xfrm>
      </p:grpSpPr>
      <p:pic>
        <p:nvPicPr>
          <p:cNvPr descr="LOGO-B.png" id="45" name="Google Shape;45;p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46" name="Google Shape;46;p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47" name="Google Shape;47;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8" name="Google Shape;48;p8"/>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 name="Google Shape;49;p8"/>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 name="Google Shape;50;p8"/>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 name="Google Shape;51;p8"/>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 name="Google Shape;52;p8"/>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53" name="Shape 53"/>
        <p:cNvGrpSpPr/>
        <p:nvPr/>
      </p:nvGrpSpPr>
      <p:grpSpPr>
        <a:xfrm>
          <a:off x="0" y="0"/>
          <a:ext cx="0" cy="0"/>
          <a:chOff x="0" y="0"/>
          <a:chExt cx="0" cy="0"/>
        </a:xfrm>
      </p:grpSpPr>
      <p:sp>
        <p:nvSpPr>
          <p:cNvPr id="54" name="Google Shape;54;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5" name="Google Shape;55;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56" name="Google Shape;56;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57" name="Shape 57"/>
        <p:cNvGrpSpPr/>
        <p:nvPr/>
      </p:nvGrpSpPr>
      <p:grpSpPr>
        <a:xfrm>
          <a:off x="0" y="0"/>
          <a:ext cx="0" cy="0"/>
          <a:chOff x="0" y="0"/>
          <a:chExt cx="0" cy="0"/>
        </a:xfrm>
      </p:grpSpPr>
      <p:pic>
        <p:nvPicPr>
          <p:cNvPr descr="LOGO-B.png" id="58" name="Google Shape;58;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9" name="Google Shape;59;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0" name="Google Shape;60;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 name="Google Shape;61;p10"/>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 name="Google Shape;62;p10"/>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 name="Google Shape;63;p10"/>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 name="Google Shape;64;p10"/>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 name="Google Shape;65;p10"/>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492412" y="5668390"/>
            <a:ext cx="3683348" cy="70788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2000" u="none" cap="none" strike="noStrike">
                <a:solidFill>
                  <a:srgbClr val="0A253E"/>
                </a:solidFill>
                <a:latin typeface="Candara"/>
                <a:ea typeface="Candara"/>
                <a:cs typeface="Candara"/>
                <a:sym typeface="Candara"/>
              </a:rPr>
              <a:t>PBY3101: Programación de base de datos </a:t>
            </a:r>
            <a:endParaRPr b="1" i="0" sz="2000" u="none" cap="none" strike="noStrike">
              <a:solidFill>
                <a:srgbClr val="0A253E"/>
              </a:solidFill>
              <a:latin typeface="Candara"/>
              <a:ea typeface="Candara"/>
              <a:cs typeface="Candara"/>
              <a:sym typeface="Candara"/>
            </a:endParaRPr>
          </a:p>
        </p:txBody>
      </p:sp>
      <p:sp>
        <p:nvSpPr>
          <p:cNvPr id="153" name="Google Shape;153;p25"/>
          <p:cNvSpPr/>
          <p:nvPr/>
        </p:nvSpPr>
        <p:spPr>
          <a:xfrm>
            <a:off x="1000712" y="3369371"/>
            <a:ext cx="2723492"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2800" u="none" cap="none" strike="noStrike">
                <a:solidFill>
                  <a:srgbClr val="0A253E"/>
                </a:solidFill>
                <a:latin typeface="Candara"/>
                <a:ea typeface="Candara"/>
                <a:cs typeface="Candara"/>
                <a:sym typeface="Candara"/>
              </a:rPr>
              <a:t>Variables tipos y uso</a:t>
            </a:r>
            <a:endParaRPr b="1" i="0" sz="2800" u="none" cap="none" strike="noStrike">
              <a:solidFill>
                <a:srgbClr val="0A253E"/>
              </a:solidFill>
              <a:latin typeface="Candara"/>
              <a:ea typeface="Candara"/>
              <a:cs typeface="Candara"/>
              <a:sym typeface="Candara"/>
            </a:endParaRPr>
          </a:p>
        </p:txBody>
      </p:sp>
      <p:sp>
        <p:nvSpPr>
          <p:cNvPr id="154" name="Google Shape;154;p25"/>
          <p:cNvSpPr/>
          <p:nvPr/>
        </p:nvSpPr>
        <p:spPr>
          <a:xfrm>
            <a:off x="1579616" y="6438744"/>
            <a:ext cx="169698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ES" sz="1800" u="none" cap="none" strike="noStrike">
                <a:solidFill>
                  <a:srgbClr val="7F7F7F"/>
                </a:solidFill>
                <a:latin typeface="Candara"/>
                <a:ea typeface="Candara"/>
                <a:cs typeface="Candara"/>
                <a:sym typeface="Candara"/>
              </a:rPr>
              <a:t>Marzo, 2018</a:t>
            </a:r>
            <a:endParaRPr sz="1800">
              <a:solidFill>
                <a:srgbClr val="7F7F7F"/>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idx="1" type="body"/>
          </p:nvPr>
        </p:nvSpPr>
        <p:spPr>
          <a:xfrm>
            <a:off x="584200" y="1295401"/>
            <a:ext cx="8026400" cy="1651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 C. Usarlas como parámetros a subprogramas PL/SQL: los 	subprogramas pueden recibir parámetros.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	Se pueden pasar variables como parámetros a 	subprogramas. </a:t>
            </a:r>
            <a:endParaRPr sz="2400">
              <a:solidFill>
                <a:srgbClr val="0F243E"/>
              </a:solidFill>
            </a:endParaRPr>
          </a:p>
        </p:txBody>
      </p:sp>
      <p:sp>
        <p:nvSpPr>
          <p:cNvPr id="219" name="Google Shape;219;p34"/>
          <p:cNvSpPr/>
          <p:nvPr/>
        </p:nvSpPr>
        <p:spPr>
          <a:xfrm>
            <a:off x="1955799" y="2946401"/>
            <a:ext cx="30753768" cy="5075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0" name="Google Shape;220;p34"/>
          <p:cNvPicPr preferRelativeResize="0"/>
          <p:nvPr/>
        </p:nvPicPr>
        <p:blipFill rotWithShape="1">
          <a:blip r:embed="rId3">
            <a:alphaModFix/>
          </a:blip>
          <a:srcRect b="0" l="0" r="0" t="0"/>
          <a:stretch/>
        </p:blipFill>
        <p:spPr>
          <a:xfrm>
            <a:off x="1955800" y="2946402"/>
            <a:ext cx="5604432" cy="3073398"/>
          </a:xfrm>
          <a:prstGeom prst="rect">
            <a:avLst/>
          </a:prstGeom>
          <a:noFill/>
          <a:ln>
            <a:noFill/>
          </a:ln>
        </p:spPr>
      </p:pic>
      <p:sp>
        <p:nvSpPr>
          <p:cNvPr id="221" name="Google Shape;221;p34"/>
          <p:cNvSpPr/>
          <p:nvPr/>
        </p:nvSpPr>
        <p:spPr>
          <a:xfrm>
            <a:off x="6222999" y="431801"/>
            <a:ext cx="2387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ph idx="1" type="body"/>
          </p:nvPr>
        </p:nvSpPr>
        <p:spPr>
          <a:xfrm>
            <a:off x="635000" y="1244601"/>
            <a:ext cx="8051800" cy="1244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D. Usarlas para almacenar la salida de un subprograma PL/SQL: 	las variables pueden ser usadas para almacenar el valor 	retornado por una función. </a:t>
            </a:r>
            <a:endParaRPr sz="2400">
              <a:solidFill>
                <a:srgbClr val="0F243E"/>
              </a:solidFill>
            </a:endParaRPr>
          </a:p>
        </p:txBody>
      </p:sp>
      <p:sp>
        <p:nvSpPr>
          <p:cNvPr id="227" name="Google Shape;227;p35"/>
          <p:cNvSpPr/>
          <p:nvPr/>
        </p:nvSpPr>
        <p:spPr>
          <a:xfrm>
            <a:off x="2692399" y="2717799"/>
            <a:ext cx="2213001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8" name="Google Shape;228;p35"/>
          <p:cNvPicPr preferRelativeResize="0"/>
          <p:nvPr/>
        </p:nvPicPr>
        <p:blipFill rotWithShape="1">
          <a:blip r:embed="rId3">
            <a:alphaModFix/>
          </a:blip>
          <a:srcRect b="0" l="0" r="0" t="0"/>
          <a:stretch/>
        </p:blipFill>
        <p:spPr>
          <a:xfrm>
            <a:off x="2692400" y="2717799"/>
            <a:ext cx="3657600" cy="3012141"/>
          </a:xfrm>
          <a:prstGeom prst="rect">
            <a:avLst/>
          </a:prstGeom>
          <a:noFill/>
          <a:ln>
            <a:noFill/>
          </a:ln>
        </p:spPr>
      </p:pic>
      <p:sp>
        <p:nvSpPr>
          <p:cNvPr id="229" name="Google Shape;229;p35"/>
          <p:cNvSpPr/>
          <p:nvPr/>
        </p:nvSpPr>
        <p:spPr>
          <a:xfrm>
            <a:off x="6222999" y="431801"/>
            <a:ext cx="2387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p:nvPr/>
        </p:nvSpPr>
        <p:spPr>
          <a:xfrm>
            <a:off x="873904" y="2829580"/>
            <a:ext cx="3207613"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Declarar e inicializar variables (Aplicabilidad) </a:t>
            </a:r>
            <a:endParaRPr b="1" sz="2800">
              <a:solidFill>
                <a:schemeClr val="lt1"/>
              </a:solidFill>
              <a:latin typeface="Candara"/>
              <a:ea typeface="Candara"/>
              <a:cs typeface="Candara"/>
              <a:sym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p:nvPr/>
        </p:nvSpPr>
        <p:spPr>
          <a:xfrm>
            <a:off x="570186" y="1185416"/>
            <a:ext cx="8091214" cy="241707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400">
                <a:solidFill>
                  <a:srgbClr val="17365D"/>
                </a:solidFill>
                <a:latin typeface="Calibri"/>
                <a:ea typeface="Calibri"/>
                <a:cs typeface="Calibri"/>
                <a:sym typeface="Calibri"/>
              </a:rPr>
              <a:t>Declarar e inicializar variables (Aplicabilidad)</a:t>
            </a:r>
            <a:r>
              <a:rPr lang="es-ES" sz="2400">
                <a:solidFill>
                  <a:srgbClr val="17365D"/>
                </a:solidFill>
                <a:latin typeface="Calibri"/>
                <a:ea typeface="Calibri"/>
                <a:cs typeface="Calibri"/>
                <a:sym typeface="Calibri"/>
              </a:rPr>
              <a:t> </a:t>
            </a:r>
            <a:endParaRPr sz="24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400">
                <a:solidFill>
                  <a:srgbClr val="0F243E"/>
                </a:solidFill>
                <a:latin typeface="Calibri"/>
                <a:ea typeface="Calibri"/>
                <a:cs typeface="Calibri"/>
                <a:sym typeface="Calibri"/>
              </a:rPr>
              <a:t>Se deben declarar todos los identificadores de variables PL/SQL en la sección de declaración antes de hacer referencia de ellas en el (*2) bloque PL/SQL. </a:t>
            </a:r>
            <a:endParaRPr sz="24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2400">
                <a:solidFill>
                  <a:srgbClr val="0F243E"/>
                </a:solidFill>
                <a:latin typeface="Calibri"/>
                <a:ea typeface="Calibri"/>
                <a:cs typeface="Calibri"/>
                <a:sym typeface="Calibri"/>
              </a:rPr>
              <a:t>Existe la opción de asignar un valor inicial a una variable. </a:t>
            </a:r>
            <a:endParaRPr sz="2400">
              <a:solidFill>
                <a:srgbClr val="0F243E"/>
              </a:solidFill>
              <a:latin typeface="Calibri"/>
              <a:ea typeface="Calibri"/>
              <a:cs typeface="Calibri"/>
              <a:sym typeface="Calibri"/>
            </a:endParaRPr>
          </a:p>
        </p:txBody>
      </p:sp>
      <p:sp>
        <p:nvSpPr>
          <p:cNvPr id="240" name="Google Shape;240;p37"/>
          <p:cNvSpPr/>
          <p:nvPr/>
        </p:nvSpPr>
        <p:spPr>
          <a:xfrm>
            <a:off x="2184400" y="3602488"/>
            <a:ext cx="2824975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1" name="Google Shape;241;p37"/>
          <p:cNvPicPr preferRelativeResize="0"/>
          <p:nvPr/>
        </p:nvPicPr>
        <p:blipFill rotWithShape="1">
          <a:blip r:embed="rId3">
            <a:alphaModFix/>
          </a:blip>
          <a:srcRect b="0" l="0" r="0" t="0"/>
          <a:stretch/>
        </p:blipFill>
        <p:spPr>
          <a:xfrm>
            <a:off x="2184400" y="3653048"/>
            <a:ext cx="4826000" cy="2432618"/>
          </a:xfrm>
          <a:prstGeom prst="rect">
            <a:avLst/>
          </a:prstGeom>
          <a:noFill/>
          <a:ln>
            <a:noFill/>
          </a:ln>
        </p:spPr>
      </p:pic>
      <p:sp>
        <p:nvSpPr>
          <p:cNvPr id="242" name="Google Shape;242;p37"/>
          <p:cNvSpPr/>
          <p:nvPr/>
        </p:nvSpPr>
        <p:spPr>
          <a:xfrm>
            <a:off x="3919483" y="442358"/>
            <a:ext cx="474191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8"/>
          <p:cNvSpPr txBox="1"/>
          <p:nvPr>
            <p:ph idx="1" type="body"/>
          </p:nvPr>
        </p:nvSpPr>
        <p:spPr>
          <a:xfrm>
            <a:off x="863600" y="1826258"/>
            <a:ext cx="3048000" cy="37591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No es obligatorio asignar un valor a una variable cuando se declara.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Si se hace referencia a otras variables en una declaración, se deben haber declarado con anterioridad. </a:t>
            </a:r>
            <a:endParaRPr sz="2400">
              <a:solidFill>
                <a:srgbClr val="0F243E"/>
              </a:solidFill>
            </a:endParaRPr>
          </a:p>
        </p:txBody>
      </p:sp>
      <p:sp>
        <p:nvSpPr>
          <p:cNvPr id="248" name="Google Shape;248;p38"/>
          <p:cNvSpPr/>
          <p:nvPr/>
        </p:nvSpPr>
        <p:spPr>
          <a:xfrm>
            <a:off x="4292600" y="1803399"/>
            <a:ext cx="2248524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9" name="Google Shape;249;p38"/>
          <p:cNvPicPr preferRelativeResize="0"/>
          <p:nvPr/>
        </p:nvPicPr>
        <p:blipFill rotWithShape="1">
          <a:blip r:embed="rId3">
            <a:alphaModFix/>
          </a:blip>
          <a:srcRect b="0" l="0" r="0" t="0"/>
          <a:stretch/>
        </p:blipFill>
        <p:spPr>
          <a:xfrm>
            <a:off x="4267200" y="1849118"/>
            <a:ext cx="4052277" cy="3454400"/>
          </a:xfrm>
          <a:prstGeom prst="rect">
            <a:avLst/>
          </a:prstGeom>
          <a:noFill/>
          <a:ln>
            <a:noFill/>
          </a:ln>
        </p:spPr>
      </p:pic>
      <p:sp>
        <p:nvSpPr>
          <p:cNvPr id="250" name="Google Shape;250;p38"/>
          <p:cNvSpPr/>
          <p:nvPr/>
        </p:nvSpPr>
        <p:spPr>
          <a:xfrm>
            <a:off x="3919483" y="442358"/>
            <a:ext cx="474191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idx="1" type="body"/>
          </p:nvPr>
        </p:nvSpPr>
        <p:spPr>
          <a:xfrm>
            <a:off x="609600" y="1244600"/>
            <a:ext cx="8102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400"/>
              <a:buNone/>
            </a:pPr>
            <a:r>
              <a:rPr lang="es-ES" sz="2400">
                <a:solidFill>
                  <a:srgbClr val="0F243E"/>
                </a:solidFill>
              </a:rPr>
              <a:t>La Sintaxis considera:</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identificador:</a:t>
            </a:r>
            <a:r>
              <a:rPr lang="es-ES" sz="2400">
                <a:solidFill>
                  <a:srgbClr val="0F243E"/>
                </a:solidFill>
              </a:rPr>
              <a:t> es el nombre de la variable.</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CONSTANT:</a:t>
            </a:r>
            <a:r>
              <a:rPr lang="es-ES" sz="2400">
                <a:solidFill>
                  <a:srgbClr val="0F243E"/>
                </a:solidFill>
              </a:rPr>
              <a:t> indica que el valor de la variable no puede ser modificado. Las variables constantes deben ser inicializadas.</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tipo_dato:</a:t>
            </a:r>
            <a:r>
              <a:rPr lang="es-ES" sz="2400">
                <a:solidFill>
                  <a:srgbClr val="0F243E"/>
                </a:solidFill>
              </a:rPr>
              <a:t> indica que la variable es del tipo escalar, compuesto o del tipo LOB.</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NOT NULL:</a:t>
            </a:r>
            <a:r>
              <a:rPr lang="es-ES" sz="2400">
                <a:solidFill>
                  <a:srgbClr val="0F243E"/>
                </a:solidFill>
              </a:rPr>
              <a:t> indica que la variable debe contener un valor. Una variable NOT NULL debe ser inicializada con algún valor.</a:t>
            </a:r>
            <a:endParaRPr sz="2400">
              <a:solidFill>
                <a:srgbClr val="0F243E"/>
              </a:solidFill>
            </a:endParaRPr>
          </a:p>
          <a:p>
            <a:pPr indent="-342900" lvl="0" marL="342900" rtl="0" algn="l">
              <a:spcBef>
                <a:spcPts val="480"/>
              </a:spcBef>
              <a:spcAft>
                <a:spcPts val="0"/>
              </a:spcAft>
              <a:buClr>
                <a:srgbClr val="0F243E"/>
              </a:buClr>
              <a:buSzPts val="2400"/>
              <a:buChar char="•"/>
            </a:pPr>
            <a:r>
              <a:rPr lang="es-ES" sz="2400" u="sng">
                <a:solidFill>
                  <a:srgbClr val="0F243E"/>
                </a:solidFill>
              </a:rPr>
              <a:t>expr:</a:t>
            </a:r>
            <a:r>
              <a:rPr lang="es-ES" sz="2400">
                <a:solidFill>
                  <a:srgbClr val="0F243E"/>
                </a:solidFill>
              </a:rPr>
              <a:t> es cualquier expresión PL/SQL que puede ser una expresión literal, otra variable ó incluso una expresión que utiliza una función. </a:t>
            </a:r>
            <a:endParaRPr/>
          </a:p>
        </p:txBody>
      </p:sp>
      <p:sp>
        <p:nvSpPr>
          <p:cNvPr id="256" name="Google Shape;256;p39"/>
          <p:cNvSpPr/>
          <p:nvPr/>
        </p:nvSpPr>
        <p:spPr>
          <a:xfrm>
            <a:off x="3919483" y="442358"/>
            <a:ext cx="474191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0"/>
          <p:cNvSpPr/>
          <p:nvPr/>
        </p:nvSpPr>
        <p:spPr>
          <a:xfrm>
            <a:off x="0" y="5334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2" name="Google Shape;262;p40"/>
          <p:cNvPicPr preferRelativeResize="0"/>
          <p:nvPr/>
        </p:nvPicPr>
        <p:blipFill rotWithShape="1">
          <a:blip r:embed="rId3">
            <a:alphaModFix/>
          </a:blip>
          <a:srcRect b="0" l="0" r="0" t="0"/>
          <a:stretch/>
        </p:blipFill>
        <p:spPr>
          <a:xfrm>
            <a:off x="2159000" y="1574799"/>
            <a:ext cx="4826000" cy="4472878"/>
          </a:xfrm>
          <a:prstGeom prst="rect">
            <a:avLst/>
          </a:prstGeom>
          <a:noFill/>
          <a:ln>
            <a:noFill/>
          </a:ln>
        </p:spPr>
      </p:pic>
      <p:sp>
        <p:nvSpPr>
          <p:cNvPr id="263" name="Google Shape;263;p40"/>
          <p:cNvSpPr/>
          <p:nvPr/>
        </p:nvSpPr>
        <p:spPr>
          <a:xfrm>
            <a:off x="3919483" y="442358"/>
            <a:ext cx="474191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idx="1" type="body"/>
          </p:nvPr>
        </p:nvSpPr>
        <p:spPr>
          <a:xfrm>
            <a:off x="558800" y="1270001"/>
            <a:ext cx="8128000" cy="27178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ES" sz="2400">
                <a:solidFill>
                  <a:srgbClr val="0F243E"/>
                </a:solidFill>
              </a:rPr>
              <a:t>El bloque del Ejemplo N° 1, muestra para la variable v_comm dos valores, el asignado inicialmente en la sección de Declaración de variables (200) y el nuevo valor asignado en la sección de Ejecución (50). </a:t>
            </a:r>
            <a:endParaRPr sz="2400">
              <a:solidFill>
                <a:srgbClr val="0F243E"/>
              </a:solidFill>
            </a:endParaRPr>
          </a:p>
          <a:p>
            <a:pPr indent="0" lvl="0" marL="0" rtl="0" algn="just">
              <a:lnSpc>
                <a:spcPct val="90000"/>
              </a:lnSpc>
              <a:spcBef>
                <a:spcPts val="480"/>
              </a:spcBef>
              <a:spcAft>
                <a:spcPts val="0"/>
              </a:spcAft>
              <a:buClr>
                <a:srgbClr val="0F243E"/>
              </a:buClr>
              <a:buSzPts val="2400"/>
              <a:buNone/>
            </a:pPr>
            <a:r>
              <a:rPr lang="es-ES" sz="2400">
                <a:solidFill>
                  <a:srgbClr val="0F243E"/>
                </a:solidFill>
              </a:rPr>
              <a:t>Para la variable c_comm muestra el valor asignado inicialmente (1400) y el que no se puede modificar ya que se definió como constante. </a:t>
            </a:r>
            <a:endParaRPr sz="2400">
              <a:solidFill>
                <a:srgbClr val="0F243E"/>
              </a:solidFill>
            </a:endParaRPr>
          </a:p>
        </p:txBody>
      </p:sp>
      <p:sp>
        <p:nvSpPr>
          <p:cNvPr id="269" name="Google Shape;269;p41"/>
          <p:cNvSpPr/>
          <p:nvPr/>
        </p:nvSpPr>
        <p:spPr>
          <a:xfrm>
            <a:off x="2616199" y="3682999"/>
            <a:ext cx="2055510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41"/>
          <p:cNvSpPr/>
          <p:nvPr/>
        </p:nvSpPr>
        <p:spPr>
          <a:xfrm>
            <a:off x="2616200" y="3728718"/>
            <a:ext cx="22255444"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1" name="Google Shape;271;p41"/>
          <p:cNvPicPr preferRelativeResize="0"/>
          <p:nvPr/>
        </p:nvPicPr>
        <p:blipFill rotWithShape="1">
          <a:blip r:embed="rId3">
            <a:alphaModFix/>
          </a:blip>
          <a:srcRect b="0" l="0" r="0" t="0"/>
          <a:stretch/>
        </p:blipFill>
        <p:spPr>
          <a:xfrm>
            <a:off x="2616199" y="3728718"/>
            <a:ext cx="3740151" cy="2472827"/>
          </a:xfrm>
          <a:prstGeom prst="rect">
            <a:avLst/>
          </a:prstGeom>
          <a:noFill/>
          <a:ln>
            <a:noFill/>
          </a:ln>
        </p:spPr>
      </p:pic>
      <p:sp>
        <p:nvSpPr>
          <p:cNvPr id="272" name="Google Shape;272;p41"/>
          <p:cNvSpPr/>
          <p:nvPr/>
        </p:nvSpPr>
        <p:spPr>
          <a:xfrm>
            <a:off x="3919483" y="442358"/>
            <a:ext cx="474191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2"/>
          <p:cNvSpPr txBox="1"/>
          <p:nvPr>
            <p:ph idx="1" type="body"/>
          </p:nvPr>
        </p:nvSpPr>
        <p:spPr>
          <a:xfrm>
            <a:off x="558800" y="1320801"/>
            <a:ext cx="8102600" cy="2387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En Ejemplo N°2, el bloque inicialmente sólo muestra el mensaje Mi nombre es ya que la variable v_Minombre no fue inicializada con valor en la sección de Declaración de variables (posee valor NULL). La segunda vez, además de mostrar el mensaje Mi nombre es muestra el valor asignado a la variable v_Minombre (Juan) en la sección de Ejecución. </a:t>
            </a:r>
            <a:endParaRPr sz="2400">
              <a:solidFill>
                <a:srgbClr val="0F243E"/>
              </a:solidFill>
            </a:endParaRPr>
          </a:p>
        </p:txBody>
      </p:sp>
      <p:sp>
        <p:nvSpPr>
          <p:cNvPr id="278" name="Google Shape;278;p42"/>
          <p:cNvSpPr/>
          <p:nvPr/>
        </p:nvSpPr>
        <p:spPr>
          <a:xfrm>
            <a:off x="1778000" y="3708401"/>
            <a:ext cx="33453658" cy="5087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9" name="Google Shape;279;p42"/>
          <p:cNvPicPr preferRelativeResize="0"/>
          <p:nvPr/>
        </p:nvPicPr>
        <p:blipFill rotWithShape="1">
          <a:blip r:embed="rId3">
            <a:alphaModFix/>
          </a:blip>
          <a:srcRect b="0" l="0" r="0" t="0"/>
          <a:stretch/>
        </p:blipFill>
        <p:spPr>
          <a:xfrm>
            <a:off x="1778000" y="3784601"/>
            <a:ext cx="5715000" cy="2185509"/>
          </a:xfrm>
          <a:prstGeom prst="rect">
            <a:avLst/>
          </a:prstGeom>
          <a:noFill/>
          <a:ln>
            <a:noFill/>
          </a:ln>
        </p:spPr>
      </p:pic>
      <p:sp>
        <p:nvSpPr>
          <p:cNvPr id="280" name="Google Shape;280;p42"/>
          <p:cNvSpPr/>
          <p:nvPr/>
        </p:nvSpPr>
        <p:spPr>
          <a:xfrm>
            <a:off x="3919483" y="442358"/>
            <a:ext cx="474191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3"/>
          <p:cNvSpPr txBox="1"/>
          <p:nvPr>
            <p:ph idx="1" type="body"/>
          </p:nvPr>
        </p:nvSpPr>
        <p:spPr>
          <a:xfrm>
            <a:off x="533400" y="1295401"/>
            <a:ext cx="8077200" cy="190499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ES" sz="2400">
                <a:solidFill>
                  <a:srgbClr val="0F243E"/>
                </a:solidFill>
              </a:rPr>
              <a:t>El bloque del Ejemplo N°3, muestra para la variable Minombre el valor Roberto, ya que a pesar de haber sido inicializa en la sección de Declaración de variables con el valor Juan en la sección de Ejecución antes de mostrar el mensaje se le modifica el valor a Roberto. </a:t>
            </a:r>
            <a:endParaRPr sz="2400">
              <a:solidFill>
                <a:srgbClr val="0F243E"/>
              </a:solidFill>
            </a:endParaRPr>
          </a:p>
        </p:txBody>
      </p:sp>
      <p:sp>
        <p:nvSpPr>
          <p:cNvPr id="286" name="Google Shape;286;p43"/>
          <p:cNvSpPr/>
          <p:nvPr/>
        </p:nvSpPr>
        <p:spPr>
          <a:xfrm>
            <a:off x="1498599" y="3200400"/>
            <a:ext cx="31368765" cy="5685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7" name="Google Shape;287;p43"/>
          <p:cNvPicPr preferRelativeResize="0"/>
          <p:nvPr/>
        </p:nvPicPr>
        <p:blipFill rotWithShape="1">
          <a:blip r:embed="rId3">
            <a:alphaModFix/>
          </a:blip>
          <a:srcRect b="0" l="0" r="0" t="0"/>
          <a:stretch/>
        </p:blipFill>
        <p:spPr>
          <a:xfrm>
            <a:off x="1498599" y="3200400"/>
            <a:ext cx="6534423" cy="2463799"/>
          </a:xfrm>
          <a:prstGeom prst="rect">
            <a:avLst/>
          </a:prstGeom>
          <a:noFill/>
          <a:ln>
            <a:noFill/>
          </a:ln>
        </p:spPr>
      </p:pic>
      <p:sp>
        <p:nvSpPr>
          <p:cNvPr id="288" name="Google Shape;288;p43"/>
          <p:cNvSpPr/>
          <p:nvPr/>
        </p:nvSpPr>
        <p:spPr>
          <a:xfrm>
            <a:off x="3919483" y="442358"/>
            <a:ext cx="474191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p:nvPr/>
        </p:nvSpPr>
        <p:spPr>
          <a:xfrm>
            <a:off x="873904" y="2829580"/>
            <a:ext cx="3207613"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chemeClr val="lt1"/>
                </a:solidFill>
                <a:latin typeface="Candara"/>
                <a:ea typeface="Candara"/>
                <a:cs typeface="Candara"/>
                <a:sym typeface="Candara"/>
              </a:rPr>
              <a:t>Variables tipos y uso</a:t>
            </a:r>
            <a:endParaRPr b="1" sz="2800">
              <a:solidFill>
                <a:schemeClr val="lt1"/>
              </a:solidFill>
              <a:latin typeface="Candara"/>
              <a:ea typeface="Candara"/>
              <a:cs typeface="Candara"/>
              <a:sym typeface="Canda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ph idx="1" type="body"/>
          </p:nvPr>
        </p:nvSpPr>
        <p:spPr>
          <a:xfrm>
            <a:off x="558800" y="1219201"/>
            <a:ext cx="8051800" cy="1371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400"/>
              <a:buNone/>
            </a:pPr>
            <a:r>
              <a:rPr b="1" lang="es-ES" sz="2400">
                <a:solidFill>
                  <a:srgbClr val="0F243E"/>
                </a:solidFill>
              </a:rPr>
              <a:t>Consideraciones para Declarar e Inicializar Variables PL/SQL</a:t>
            </a:r>
            <a:endParaRPr sz="2400">
              <a:solidFill>
                <a:srgbClr val="0F243E"/>
              </a:solidFill>
            </a:endParaRPr>
          </a:p>
          <a:p>
            <a:pPr indent="0" lvl="0" marL="0" rtl="0" algn="l">
              <a:spcBef>
                <a:spcPts val="480"/>
              </a:spcBef>
              <a:spcAft>
                <a:spcPts val="0"/>
              </a:spcAft>
              <a:buClr>
                <a:srgbClr val="0F243E"/>
              </a:buClr>
              <a:buSzPts val="2400"/>
              <a:buNone/>
            </a:pPr>
            <a:r>
              <a:rPr lang="es-ES" sz="2400">
                <a:solidFill>
                  <a:srgbClr val="0F243E"/>
                </a:solidFill>
              </a:rPr>
              <a:t>Algunas pautas a seguir cuando se declaran variables PL/SQL son las que a continuación se detallan: </a:t>
            </a:r>
            <a:endParaRPr sz="2400">
              <a:solidFill>
                <a:srgbClr val="0F243E"/>
              </a:solidFill>
            </a:endParaRPr>
          </a:p>
        </p:txBody>
      </p:sp>
      <p:sp>
        <p:nvSpPr>
          <p:cNvPr id="294" name="Google Shape;294;p44"/>
          <p:cNvSpPr/>
          <p:nvPr/>
        </p:nvSpPr>
        <p:spPr>
          <a:xfrm>
            <a:off x="2184399" y="2590801"/>
            <a:ext cx="28263273" cy="5718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5" name="Google Shape;295;p44"/>
          <p:cNvPicPr preferRelativeResize="0"/>
          <p:nvPr/>
        </p:nvPicPr>
        <p:blipFill rotWithShape="1">
          <a:blip r:embed="rId3">
            <a:alphaModFix/>
          </a:blip>
          <a:srcRect b="0" l="0" r="0" t="0"/>
          <a:stretch/>
        </p:blipFill>
        <p:spPr>
          <a:xfrm>
            <a:off x="2184400" y="2590801"/>
            <a:ext cx="4749800" cy="3415146"/>
          </a:xfrm>
          <a:prstGeom prst="rect">
            <a:avLst/>
          </a:prstGeom>
          <a:noFill/>
          <a:ln>
            <a:noFill/>
          </a:ln>
        </p:spPr>
      </p:pic>
      <p:sp>
        <p:nvSpPr>
          <p:cNvPr id="296" name="Google Shape;296;p44"/>
          <p:cNvSpPr/>
          <p:nvPr/>
        </p:nvSpPr>
        <p:spPr>
          <a:xfrm>
            <a:off x="3919483" y="442358"/>
            <a:ext cx="474191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Declarar e inicializar variables (Aplicabilidad) </a:t>
            </a:r>
            <a:endParaRPr b="1" sz="1800">
              <a:solidFill>
                <a:schemeClr val="lt1"/>
              </a:solidFill>
              <a:latin typeface="Candara"/>
              <a:ea typeface="Candara"/>
              <a:cs typeface="Candara"/>
              <a:sym typeface="Canda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5"/>
          <p:cNvSpPr/>
          <p:nvPr/>
        </p:nvSpPr>
        <p:spPr>
          <a:xfrm>
            <a:off x="873904" y="2829580"/>
            <a:ext cx="3207613" cy="132343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4000">
                <a:solidFill>
                  <a:schemeClr val="lt1"/>
                </a:solidFill>
                <a:latin typeface="Calibri"/>
                <a:ea typeface="Calibri"/>
                <a:cs typeface="Calibri"/>
                <a:sym typeface="Calibri"/>
              </a:rPr>
              <a:t>Tipos de Variables</a:t>
            </a:r>
            <a:endParaRPr sz="40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6"/>
          <p:cNvSpPr/>
          <p:nvPr/>
        </p:nvSpPr>
        <p:spPr>
          <a:xfrm>
            <a:off x="558800" y="1217335"/>
            <a:ext cx="4343400" cy="511319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400">
                <a:solidFill>
                  <a:srgbClr val="17365D"/>
                </a:solidFill>
                <a:latin typeface="Calibri"/>
                <a:ea typeface="Calibri"/>
                <a:cs typeface="Calibri"/>
                <a:sym typeface="Calibri"/>
              </a:rPr>
              <a:t>Tipos de Variables</a:t>
            </a:r>
            <a:endParaRPr/>
          </a:p>
          <a:p>
            <a:pPr indent="0" lvl="0" marL="0" marR="0" rtl="0" algn="just">
              <a:lnSpc>
                <a:spcPct val="115000"/>
              </a:lnSpc>
              <a:spcBef>
                <a:spcPts val="1000"/>
              </a:spcBef>
              <a:spcAft>
                <a:spcPts val="0"/>
              </a:spcAft>
              <a:buNone/>
            </a:pPr>
            <a:r>
              <a:rPr lang="es-ES" sz="2400">
                <a:solidFill>
                  <a:srgbClr val="0F243E"/>
                </a:solidFill>
                <a:latin typeface="Calibri"/>
                <a:ea typeface="Calibri"/>
                <a:cs typeface="Calibri"/>
                <a:sym typeface="Calibri"/>
              </a:rPr>
              <a:t>Cada variable PL/SQL tiene un tipo de datos, que especifica un formato de almacenamiento, restricciones y un rango de valores válidos. </a:t>
            </a:r>
            <a:endParaRPr sz="24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400">
                <a:solidFill>
                  <a:srgbClr val="0F243E"/>
                </a:solidFill>
                <a:latin typeface="Calibri"/>
                <a:ea typeface="Calibri"/>
                <a:cs typeface="Calibri"/>
                <a:sym typeface="Calibri"/>
              </a:rPr>
              <a:t>PL/SQL admite cinco categorías: escalares, compuesto, de referencia, de objetos grandes (LOB), de tipos de datos y objetos que se pueden usar para declarar variables, constantes y punteros. </a:t>
            </a:r>
            <a:endParaRPr sz="2400">
              <a:solidFill>
                <a:srgbClr val="0F243E"/>
              </a:solidFill>
              <a:latin typeface="Calibri"/>
              <a:ea typeface="Calibri"/>
              <a:cs typeface="Calibri"/>
              <a:sym typeface="Calibri"/>
            </a:endParaRPr>
          </a:p>
        </p:txBody>
      </p:sp>
      <p:sp>
        <p:nvSpPr>
          <p:cNvPr id="307" name="Google Shape;307;p4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8" name="Google Shape;308;p46"/>
          <p:cNvPicPr preferRelativeResize="0"/>
          <p:nvPr/>
        </p:nvPicPr>
        <p:blipFill rotWithShape="1">
          <a:blip r:embed="rId3">
            <a:alphaModFix/>
          </a:blip>
          <a:srcRect b="0" l="0" r="0" t="0"/>
          <a:stretch/>
        </p:blipFill>
        <p:spPr>
          <a:xfrm>
            <a:off x="4902200" y="2129700"/>
            <a:ext cx="4006658" cy="2483466"/>
          </a:xfrm>
          <a:prstGeom prst="rect">
            <a:avLst/>
          </a:prstGeom>
          <a:noFill/>
          <a:ln>
            <a:noFill/>
          </a:ln>
        </p:spPr>
      </p:pic>
      <p:sp>
        <p:nvSpPr>
          <p:cNvPr id="309" name="Google Shape;309;p46"/>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7"/>
          <p:cNvSpPr txBox="1"/>
          <p:nvPr>
            <p:ph idx="1" type="body"/>
          </p:nvPr>
        </p:nvSpPr>
        <p:spPr>
          <a:xfrm>
            <a:off x="584200" y="1295401"/>
            <a:ext cx="8102600" cy="12445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ES" sz="2400">
                <a:solidFill>
                  <a:srgbClr val="17365D"/>
                </a:solidFill>
              </a:rPr>
              <a:t>A. Tipos de datos escalares: </a:t>
            </a:r>
            <a:r>
              <a:rPr lang="es-ES" sz="2400">
                <a:solidFill>
                  <a:srgbClr val="0F243E"/>
                </a:solidFill>
              </a:rPr>
              <a:t>los tipos de datos escalares tienen un solo valor. El valor depende del tipo de datos de la variable. PL / SQL también permite variables booleanas. </a:t>
            </a:r>
            <a:endParaRPr sz="2400">
              <a:solidFill>
                <a:srgbClr val="0F243E"/>
              </a:solidFill>
            </a:endParaRPr>
          </a:p>
        </p:txBody>
      </p:sp>
      <p:sp>
        <p:nvSpPr>
          <p:cNvPr id="315" name="Google Shape;315;p47"/>
          <p:cNvSpPr/>
          <p:nvPr/>
        </p:nvSpPr>
        <p:spPr>
          <a:xfrm>
            <a:off x="1676399" y="2743199"/>
            <a:ext cx="34791804" cy="5065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6" name="Google Shape;316;p47"/>
          <p:cNvPicPr preferRelativeResize="0"/>
          <p:nvPr/>
        </p:nvPicPr>
        <p:blipFill rotWithShape="1">
          <a:blip r:embed="rId3">
            <a:alphaModFix/>
          </a:blip>
          <a:srcRect b="0" l="0" r="0" t="0"/>
          <a:stretch/>
        </p:blipFill>
        <p:spPr>
          <a:xfrm>
            <a:off x="1676399" y="2362199"/>
            <a:ext cx="5943600" cy="3285893"/>
          </a:xfrm>
          <a:prstGeom prst="rect">
            <a:avLst/>
          </a:prstGeom>
          <a:noFill/>
          <a:ln>
            <a:noFill/>
          </a:ln>
        </p:spPr>
      </p:pic>
      <p:sp>
        <p:nvSpPr>
          <p:cNvPr id="317" name="Google Shape;317;p47"/>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8"/>
          <p:cNvSpPr txBox="1"/>
          <p:nvPr>
            <p:ph idx="1" type="body"/>
          </p:nvPr>
        </p:nvSpPr>
        <p:spPr>
          <a:xfrm>
            <a:off x="533400" y="1320801"/>
            <a:ext cx="8229600" cy="1270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ES" sz="2400">
                <a:solidFill>
                  <a:srgbClr val="17365D"/>
                </a:solidFill>
              </a:rPr>
              <a:t>B. Tipos de datos compuestos: </a:t>
            </a:r>
            <a:r>
              <a:rPr lang="es-ES" sz="2400">
                <a:solidFill>
                  <a:srgbClr val="0F243E"/>
                </a:solidFill>
              </a:rPr>
              <a:t>los tipos de datos compuestos contienen elementos internos que son escalar o compuesto. Los Registros y Tablas son ejemplos de tipos de datos compuestos. </a:t>
            </a:r>
            <a:endParaRPr sz="2400">
              <a:solidFill>
                <a:srgbClr val="0F243E"/>
              </a:solidFill>
            </a:endParaRPr>
          </a:p>
        </p:txBody>
      </p:sp>
      <p:sp>
        <p:nvSpPr>
          <p:cNvPr id="323" name="Google Shape;323;p48"/>
          <p:cNvSpPr/>
          <p:nvPr/>
        </p:nvSpPr>
        <p:spPr>
          <a:xfrm>
            <a:off x="2209799" y="2866011"/>
            <a:ext cx="30530379" cy="4990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4" name="Google Shape;324;p48"/>
          <p:cNvPicPr preferRelativeResize="0"/>
          <p:nvPr/>
        </p:nvPicPr>
        <p:blipFill rotWithShape="1">
          <a:blip r:embed="rId3">
            <a:alphaModFix/>
          </a:blip>
          <a:srcRect b="0" l="0" r="0" t="0"/>
          <a:stretch/>
        </p:blipFill>
        <p:spPr>
          <a:xfrm>
            <a:off x="1889344" y="2590801"/>
            <a:ext cx="5517712" cy="3328867"/>
          </a:xfrm>
          <a:prstGeom prst="rect">
            <a:avLst/>
          </a:prstGeom>
          <a:noFill/>
          <a:ln>
            <a:noFill/>
          </a:ln>
        </p:spPr>
      </p:pic>
      <p:sp>
        <p:nvSpPr>
          <p:cNvPr id="325" name="Google Shape;325;p48"/>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9"/>
          <p:cNvSpPr txBox="1"/>
          <p:nvPr>
            <p:ph idx="1" type="body"/>
          </p:nvPr>
        </p:nvSpPr>
        <p:spPr>
          <a:xfrm>
            <a:off x="584200" y="1270001"/>
            <a:ext cx="8051800" cy="1244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ES" sz="2400">
                <a:solidFill>
                  <a:srgbClr val="17365D"/>
                </a:solidFill>
              </a:rPr>
              <a:t>C. Tipos de datos de referencia: </a:t>
            </a:r>
            <a:r>
              <a:rPr lang="es-ES" sz="2400"/>
              <a:t>los tipos de datos de referencia tienen valores llamados punteros que apuntan a un lugar de almacenamiento. </a:t>
            </a:r>
            <a:endParaRPr sz="2400"/>
          </a:p>
        </p:txBody>
      </p:sp>
      <p:sp>
        <p:nvSpPr>
          <p:cNvPr id="331" name="Google Shape;331;p49"/>
          <p:cNvSpPr/>
          <p:nvPr/>
        </p:nvSpPr>
        <p:spPr>
          <a:xfrm>
            <a:off x="2057399" y="2514601"/>
            <a:ext cx="21286034"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2" name="Google Shape;332;p49"/>
          <p:cNvPicPr preferRelativeResize="0"/>
          <p:nvPr/>
        </p:nvPicPr>
        <p:blipFill rotWithShape="1">
          <a:blip r:embed="rId3">
            <a:alphaModFix/>
          </a:blip>
          <a:srcRect b="0" l="0" r="0" t="0"/>
          <a:stretch/>
        </p:blipFill>
        <p:spPr>
          <a:xfrm>
            <a:off x="2057400" y="2514601"/>
            <a:ext cx="5234458" cy="3174999"/>
          </a:xfrm>
          <a:prstGeom prst="rect">
            <a:avLst/>
          </a:prstGeom>
          <a:noFill/>
          <a:ln>
            <a:noFill/>
          </a:ln>
        </p:spPr>
      </p:pic>
      <p:sp>
        <p:nvSpPr>
          <p:cNvPr id="333" name="Google Shape;333;p49"/>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50"/>
          <p:cNvSpPr txBox="1"/>
          <p:nvPr>
            <p:ph idx="1" type="body"/>
          </p:nvPr>
        </p:nvSpPr>
        <p:spPr>
          <a:xfrm>
            <a:off x="558800" y="1295401"/>
            <a:ext cx="8102600" cy="1524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7365D"/>
              </a:buClr>
              <a:buSzPts val="2400"/>
              <a:buNone/>
            </a:pPr>
            <a:r>
              <a:rPr b="1" lang="es-ES" sz="2400">
                <a:solidFill>
                  <a:srgbClr val="17365D"/>
                </a:solidFill>
              </a:rPr>
              <a:t>D. Tipos de datos LOB: </a:t>
            </a:r>
            <a:r>
              <a:rPr lang="es-ES" sz="2400">
                <a:solidFill>
                  <a:srgbClr val="0F243E"/>
                </a:solidFill>
              </a:rPr>
              <a:t>los tipos de datos LOB tienen valores llamados localizadores que especifican la ubicación de los objetos grandes (como imágenes gráficas) que se almacenan fuera de la tabla. </a:t>
            </a:r>
            <a:endParaRPr sz="2400">
              <a:solidFill>
                <a:srgbClr val="0F243E"/>
              </a:solidFill>
            </a:endParaRPr>
          </a:p>
        </p:txBody>
      </p:sp>
      <p:sp>
        <p:nvSpPr>
          <p:cNvPr id="339" name="Google Shape;339;p50"/>
          <p:cNvSpPr/>
          <p:nvPr/>
        </p:nvSpPr>
        <p:spPr>
          <a:xfrm>
            <a:off x="2006599" y="2616200"/>
            <a:ext cx="29927547" cy="5029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0" name="Google Shape;340;p50"/>
          <p:cNvPicPr preferRelativeResize="0"/>
          <p:nvPr/>
        </p:nvPicPr>
        <p:blipFill rotWithShape="1">
          <a:blip r:embed="rId3">
            <a:alphaModFix/>
          </a:blip>
          <a:srcRect b="0" l="0" r="0" t="0"/>
          <a:stretch/>
        </p:blipFill>
        <p:spPr>
          <a:xfrm>
            <a:off x="2006600" y="2616200"/>
            <a:ext cx="5409184" cy="3352800"/>
          </a:xfrm>
          <a:prstGeom prst="rect">
            <a:avLst/>
          </a:prstGeom>
          <a:noFill/>
          <a:ln>
            <a:noFill/>
          </a:ln>
        </p:spPr>
      </p:pic>
      <p:sp>
        <p:nvSpPr>
          <p:cNvPr id="341" name="Google Shape;341;p50"/>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1"/>
          <p:cNvSpPr txBox="1"/>
          <p:nvPr>
            <p:ph idx="1" type="body"/>
          </p:nvPr>
        </p:nvSpPr>
        <p:spPr>
          <a:xfrm>
            <a:off x="584200" y="1346201"/>
            <a:ext cx="8102600" cy="127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7365D"/>
              </a:buClr>
              <a:buSzPts val="2400"/>
              <a:buNone/>
            </a:pPr>
            <a:r>
              <a:rPr b="1" lang="es-ES" sz="2400">
                <a:solidFill>
                  <a:srgbClr val="17365D"/>
                </a:solidFill>
              </a:rPr>
              <a:t>E. Variables Bind: </a:t>
            </a:r>
            <a:r>
              <a:rPr lang="es-ES" sz="2400">
                <a:solidFill>
                  <a:srgbClr val="0F243E"/>
                </a:solidFill>
              </a:rPr>
              <a:t>son variables de enlace que se declara en el entorno del servidor y se puede utilizar después para transmitir valores de ejecución. </a:t>
            </a:r>
            <a:endParaRPr sz="2400">
              <a:solidFill>
                <a:srgbClr val="0F243E"/>
              </a:solidFill>
            </a:endParaRPr>
          </a:p>
        </p:txBody>
      </p:sp>
      <p:sp>
        <p:nvSpPr>
          <p:cNvPr id="347" name="Google Shape;347;p51"/>
          <p:cNvSpPr/>
          <p:nvPr/>
        </p:nvSpPr>
        <p:spPr>
          <a:xfrm>
            <a:off x="2286000" y="2616201"/>
            <a:ext cx="2728209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8" name="Google Shape;348;p51"/>
          <p:cNvPicPr preferRelativeResize="0"/>
          <p:nvPr/>
        </p:nvPicPr>
        <p:blipFill rotWithShape="1">
          <a:blip r:embed="rId3">
            <a:alphaModFix/>
          </a:blip>
          <a:srcRect b="0" l="0" r="0" t="0"/>
          <a:stretch/>
        </p:blipFill>
        <p:spPr>
          <a:xfrm>
            <a:off x="2057400" y="2616201"/>
            <a:ext cx="5111006" cy="3225799"/>
          </a:xfrm>
          <a:prstGeom prst="rect">
            <a:avLst/>
          </a:prstGeom>
          <a:noFill/>
          <a:ln>
            <a:noFill/>
          </a:ln>
        </p:spPr>
      </p:pic>
      <p:sp>
        <p:nvSpPr>
          <p:cNvPr id="349" name="Google Shape;349;p51"/>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2"/>
          <p:cNvSpPr txBox="1"/>
          <p:nvPr>
            <p:ph idx="1" type="body"/>
          </p:nvPr>
        </p:nvSpPr>
        <p:spPr>
          <a:xfrm>
            <a:off x="609600" y="1168401"/>
            <a:ext cx="8077200" cy="2743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7365D"/>
              </a:buClr>
              <a:buSzPts val="2400"/>
              <a:buNone/>
            </a:pPr>
            <a:r>
              <a:rPr b="1" lang="es-ES" sz="2400">
                <a:solidFill>
                  <a:srgbClr val="17365D"/>
                </a:solidFill>
              </a:rPr>
              <a:t>Variables Bind (Aplicabilidad): </a:t>
            </a:r>
            <a:endParaRPr b="1" sz="2400">
              <a:solidFill>
                <a:srgbClr val="17365D"/>
              </a:solidFill>
            </a:endParaRPr>
          </a:p>
          <a:p>
            <a:pPr indent="0" lvl="0" marL="0" rtl="0" algn="just">
              <a:lnSpc>
                <a:spcPct val="90000"/>
              </a:lnSpc>
              <a:spcBef>
                <a:spcPts val="480"/>
              </a:spcBef>
              <a:spcAft>
                <a:spcPts val="0"/>
              </a:spcAft>
              <a:buClr>
                <a:srgbClr val="0F243E"/>
              </a:buClr>
              <a:buSzPts val="2400"/>
              <a:buNone/>
            </a:pPr>
            <a:r>
              <a:rPr lang="es-ES" sz="2400">
                <a:solidFill>
                  <a:srgbClr val="0F243E"/>
                </a:solidFill>
              </a:rPr>
              <a:t>Son variables que se crean en un entorno de host. Por esta razón, a veces se llaman variables Host.  </a:t>
            </a:r>
            <a:endParaRPr sz="2400">
              <a:solidFill>
                <a:srgbClr val="0F243E"/>
              </a:solidFill>
            </a:endParaRPr>
          </a:p>
          <a:p>
            <a:pPr indent="0" lvl="0" marL="0" rtl="0" algn="just">
              <a:lnSpc>
                <a:spcPct val="90000"/>
              </a:lnSpc>
              <a:spcBef>
                <a:spcPts val="480"/>
              </a:spcBef>
              <a:spcAft>
                <a:spcPts val="0"/>
              </a:spcAft>
              <a:buClr>
                <a:srgbClr val="0F243E"/>
              </a:buClr>
              <a:buSzPts val="2400"/>
              <a:buNone/>
            </a:pPr>
            <a:r>
              <a:rPr lang="es-ES" sz="2400">
                <a:solidFill>
                  <a:srgbClr val="0F243E"/>
                </a:solidFill>
              </a:rPr>
              <a:t>Se crean en el ambiente donde se está trabajando y no en la sección declarativa de un bloque PL/SQL. Las variables declaradas en un bloque PL/SQL sólo están disponibles al ejecutar el bloque.  </a:t>
            </a:r>
            <a:endParaRPr sz="2400">
              <a:solidFill>
                <a:srgbClr val="0F243E"/>
              </a:solidFill>
            </a:endParaRPr>
          </a:p>
        </p:txBody>
      </p:sp>
      <p:sp>
        <p:nvSpPr>
          <p:cNvPr id="355" name="Google Shape;355;p52"/>
          <p:cNvSpPr/>
          <p:nvPr/>
        </p:nvSpPr>
        <p:spPr>
          <a:xfrm>
            <a:off x="2413000" y="3911600"/>
            <a:ext cx="2750757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6" name="Google Shape;356;p52"/>
          <p:cNvPicPr preferRelativeResize="0"/>
          <p:nvPr/>
        </p:nvPicPr>
        <p:blipFill rotWithShape="1">
          <a:blip r:embed="rId3">
            <a:alphaModFix/>
          </a:blip>
          <a:srcRect b="0" l="0" r="0" t="0"/>
          <a:stretch/>
        </p:blipFill>
        <p:spPr>
          <a:xfrm>
            <a:off x="2413000" y="3911601"/>
            <a:ext cx="4622800" cy="2292298"/>
          </a:xfrm>
          <a:prstGeom prst="rect">
            <a:avLst/>
          </a:prstGeom>
          <a:noFill/>
          <a:ln>
            <a:noFill/>
          </a:ln>
        </p:spPr>
      </p:pic>
      <p:sp>
        <p:nvSpPr>
          <p:cNvPr id="357" name="Google Shape;357;p52"/>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txBox="1"/>
          <p:nvPr>
            <p:ph idx="1" type="body"/>
          </p:nvPr>
        </p:nvSpPr>
        <p:spPr>
          <a:xfrm>
            <a:off x="577658" y="1828801"/>
            <a:ext cx="8102600" cy="3759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600"/>
              <a:buNone/>
            </a:pPr>
            <a:r>
              <a:rPr lang="es-ES" sz="2600">
                <a:solidFill>
                  <a:srgbClr val="0F243E"/>
                </a:solidFill>
              </a:rPr>
              <a:t>Después de ejecutar el bloque, la memoria utilizada por la variable se libera. Sin embargo, las variables Bind son accesibles incluso después de ejecutar el bloque. Por lo tanto, cuando se crean, las variables Bind se pueden utilizar y manipular por múltiples subprogramas.  </a:t>
            </a:r>
            <a:endParaRPr sz="2600">
              <a:solidFill>
                <a:srgbClr val="0F243E"/>
              </a:solidFill>
            </a:endParaRPr>
          </a:p>
          <a:p>
            <a:pPr indent="0" lvl="0" marL="0" rtl="0" algn="just">
              <a:spcBef>
                <a:spcPts val="520"/>
              </a:spcBef>
              <a:spcAft>
                <a:spcPts val="0"/>
              </a:spcAft>
              <a:buClr>
                <a:srgbClr val="0F243E"/>
              </a:buClr>
              <a:buSzPts val="2600"/>
              <a:buNone/>
            </a:pPr>
            <a:r>
              <a:rPr lang="es-ES" sz="2600">
                <a:solidFill>
                  <a:srgbClr val="0F243E"/>
                </a:solidFill>
              </a:rPr>
              <a:t>Pueden ser utilizados en sentencias SQL y bloques PL/SQL como cualquier otra variable. Estas variables se pueden pasar como valores en tiempo de ejecución dentro o fuera de subprogramas PL/SQL. </a:t>
            </a:r>
            <a:endParaRPr sz="26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363" name="Google Shape;363;p53"/>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p:nvPr/>
        </p:nvSpPr>
        <p:spPr>
          <a:xfrm>
            <a:off x="584200" y="1170224"/>
            <a:ext cx="8026400" cy="3325576"/>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400">
                <a:solidFill>
                  <a:srgbClr val="17365D"/>
                </a:solidFill>
                <a:latin typeface="Calibri"/>
                <a:ea typeface="Calibri"/>
                <a:cs typeface="Calibri"/>
                <a:sym typeface="Calibri"/>
              </a:rPr>
              <a:t>Uso de Variables en un Bloque PL/SQL</a:t>
            </a:r>
            <a:endParaRPr/>
          </a:p>
          <a:p>
            <a:pPr indent="0" lvl="0" marL="0" marR="0" rtl="0" algn="just">
              <a:lnSpc>
                <a:spcPct val="115000"/>
              </a:lnSpc>
              <a:spcBef>
                <a:spcPts val="1000"/>
              </a:spcBef>
              <a:spcAft>
                <a:spcPts val="0"/>
              </a:spcAft>
              <a:buNone/>
            </a:pPr>
            <a:r>
              <a:rPr lang="es-ES" sz="2400">
                <a:solidFill>
                  <a:srgbClr val="0F243E"/>
                </a:solidFill>
                <a:latin typeface="Calibri"/>
                <a:ea typeface="Calibri"/>
                <a:cs typeface="Calibri"/>
                <a:sym typeface="Calibri"/>
              </a:rPr>
              <a:t>Con PL/SQL, puede declarar variables y luego usarlos usadas en las sentencias SQL y sentencias procedurales del bloque PL/SQL.</a:t>
            </a:r>
            <a:endParaRPr sz="24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400">
                <a:solidFill>
                  <a:srgbClr val="0F243E"/>
                </a:solidFill>
                <a:latin typeface="Calibri"/>
                <a:ea typeface="Calibri"/>
                <a:cs typeface="Calibri"/>
                <a:sym typeface="Calibri"/>
              </a:rPr>
              <a:t> Las variables se utilizan para almacenar temporalmente el valor y poder utilizarlos para el procesamiento y la manipulación de los datos.  </a:t>
            </a:r>
            <a:endParaRPr sz="2400">
              <a:solidFill>
                <a:srgbClr val="0F243E"/>
              </a:solidFill>
              <a:latin typeface="Calibri"/>
              <a:ea typeface="Calibri"/>
              <a:cs typeface="Calibri"/>
              <a:sym typeface="Calibri"/>
            </a:endParaRPr>
          </a:p>
        </p:txBody>
      </p:sp>
      <p:sp>
        <p:nvSpPr>
          <p:cNvPr id="165" name="Google Shape;165;p27"/>
          <p:cNvSpPr/>
          <p:nvPr/>
        </p:nvSpPr>
        <p:spPr>
          <a:xfrm>
            <a:off x="5943600" y="24638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6" name="Google Shape;166;p27"/>
          <p:cNvPicPr preferRelativeResize="0"/>
          <p:nvPr/>
        </p:nvPicPr>
        <p:blipFill rotWithShape="1">
          <a:blip r:embed="rId3">
            <a:alphaModFix/>
          </a:blip>
          <a:srcRect b="0" l="0" r="0" t="0"/>
          <a:stretch/>
        </p:blipFill>
        <p:spPr>
          <a:xfrm>
            <a:off x="2721003" y="4581229"/>
            <a:ext cx="3959197" cy="1963504"/>
          </a:xfrm>
          <a:prstGeom prst="rect">
            <a:avLst/>
          </a:prstGeom>
          <a:noFill/>
          <a:ln>
            <a:noFill/>
          </a:ln>
        </p:spPr>
      </p:pic>
      <p:sp>
        <p:nvSpPr>
          <p:cNvPr id="167" name="Google Shape;167;p27"/>
          <p:cNvSpPr/>
          <p:nvPr/>
        </p:nvSpPr>
        <p:spPr>
          <a:xfrm>
            <a:off x="6222999" y="431801"/>
            <a:ext cx="2387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4"/>
          <p:cNvSpPr txBox="1"/>
          <p:nvPr>
            <p:ph idx="1" type="body"/>
          </p:nvPr>
        </p:nvSpPr>
        <p:spPr>
          <a:xfrm>
            <a:off x="450658" y="2514601"/>
            <a:ext cx="8229600" cy="2159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Para crear una variable Bind  en SQL Developer, se debe utilizar el comando VARIABLE. Para imprimir su resultado se debe utilizar el comando PRINT.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Para mostrar el resultado de todas las variables Bind definidas se debe usar el comando PRINT sin indicar un nombre de variable.</a:t>
            </a:r>
            <a:endParaRPr sz="2400">
              <a:solidFill>
                <a:srgbClr val="0F243E"/>
              </a:solidFill>
            </a:endParaRPr>
          </a:p>
          <a:p>
            <a:pPr indent="0" lvl="0" marL="0" rtl="0" algn="l">
              <a:spcBef>
                <a:spcPts val="640"/>
              </a:spcBef>
              <a:spcAft>
                <a:spcPts val="0"/>
              </a:spcAft>
              <a:buClr>
                <a:schemeClr val="dk1"/>
              </a:buClr>
              <a:buSzPts val="3200"/>
              <a:buNone/>
            </a:pPr>
            <a:r>
              <a:t/>
            </a:r>
            <a:endParaRPr/>
          </a:p>
        </p:txBody>
      </p:sp>
      <p:sp>
        <p:nvSpPr>
          <p:cNvPr id="369" name="Google Shape;369;p54"/>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5"/>
          <p:cNvSpPr txBox="1"/>
          <p:nvPr>
            <p:ph idx="1" type="body"/>
          </p:nvPr>
        </p:nvSpPr>
        <p:spPr>
          <a:xfrm>
            <a:off x="584200" y="1346201"/>
            <a:ext cx="7950200" cy="1473200"/>
          </a:xfrm>
          <a:prstGeom prst="rect">
            <a:avLst/>
          </a:prstGeom>
          <a:noFill/>
          <a:ln>
            <a:noFill/>
          </a:ln>
        </p:spPr>
        <p:txBody>
          <a:bodyPr anchorCtr="0" anchor="t" bIns="45700" lIns="91425" spcFirstLastPara="1" rIns="91425" wrap="square" tIns="45700">
            <a:noAutofit/>
          </a:bodyPr>
          <a:lstStyle/>
          <a:p>
            <a:pPr indent="0" lvl="0" marL="0" rtl="0" algn="just">
              <a:lnSpc>
                <a:spcPct val="80000"/>
              </a:lnSpc>
              <a:spcBef>
                <a:spcPts val="0"/>
              </a:spcBef>
              <a:spcAft>
                <a:spcPts val="0"/>
              </a:spcAft>
              <a:buClr>
                <a:srgbClr val="17365D"/>
              </a:buClr>
              <a:buSzPts val="2590"/>
              <a:buNone/>
            </a:pPr>
            <a:r>
              <a:rPr lang="es-ES" sz="2590">
                <a:solidFill>
                  <a:srgbClr val="17365D"/>
                </a:solidFill>
              </a:rPr>
              <a:t>Si se define una variable Bind de tipo numérico, no puede especificar la precisión y escala. Sin embargo, se puede especificar el tamaño si se define una variable Bind de tipo carácter.</a:t>
            </a:r>
            <a:endParaRPr sz="2590">
              <a:solidFill>
                <a:srgbClr val="17365D"/>
              </a:solidFill>
            </a:endParaRPr>
          </a:p>
          <a:p>
            <a:pPr indent="-154940" lvl="0" marL="342900" rtl="0" algn="l">
              <a:lnSpc>
                <a:spcPct val="80000"/>
              </a:lnSpc>
              <a:spcBef>
                <a:spcPts val="592"/>
              </a:spcBef>
              <a:spcAft>
                <a:spcPts val="0"/>
              </a:spcAft>
              <a:buClr>
                <a:schemeClr val="dk1"/>
              </a:buClr>
              <a:buSzPts val="2960"/>
              <a:buNone/>
            </a:pPr>
            <a:r>
              <a:t/>
            </a:r>
            <a:endParaRPr sz="2960"/>
          </a:p>
        </p:txBody>
      </p:sp>
      <p:sp>
        <p:nvSpPr>
          <p:cNvPr id="375" name="Google Shape;375;p55"/>
          <p:cNvSpPr/>
          <p:nvPr/>
        </p:nvSpPr>
        <p:spPr>
          <a:xfrm>
            <a:off x="838199" y="3276599"/>
            <a:ext cx="35008538" cy="62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76" name="Google Shape;376;p55"/>
          <p:cNvPicPr preferRelativeResize="0"/>
          <p:nvPr/>
        </p:nvPicPr>
        <p:blipFill rotWithShape="1">
          <a:blip r:embed="rId3">
            <a:alphaModFix/>
          </a:blip>
          <a:srcRect b="0" l="0" r="0" t="0"/>
          <a:stretch/>
        </p:blipFill>
        <p:spPr>
          <a:xfrm>
            <a:off x="1346199" y="2819401"/>
            <a:ext cx="6426201" cy="2873504"/>
          </a:xfrm>
          <a:prstGeom prst="rect">
            <a:avLst/>
          </a:prstGeom>
          <a:noFill/>
          <a:ln>
            <a:noFill/>
          </a:ln>
        </p:spPr>
      </p:pic>
      <p:sp>
        <p:nvSpPr>
          <p:cNvPr id="377" name="Google Shape;377;p55"/>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6"/>
          <p:cNvSpPr txBox="1"/>
          <p:nvPr>
            <p:ph idx="1" type="body"/>
          </p:nvPr>
        </p:nvSpPr>
        <p:spPr>
          <a:xfrm>
            <a:off x="558800" y="1972041"/>
            <a:ext cx="2794000" cy="31749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En el ejemplo N° 1, se define la variable Bind b_resultado en la cual se almacena el resultado de la expresión de la sentencia Select. </a:t>
            </a:r>
            <a:endParaRPr sz="2400">
              <a:solidFill>
                <a:srgbClr val="0F243E"/>
              </a:solidFill>
            </a:endParaRPr>
          </a:p>
        </p:txBody>
      </p:sp>
      <p:sp>
        <p:nvSpPr>
          <p:cNvPr id="383" name="Google Shape;383;p56"/>
          <p:cNvSpPr/>
          <p:nvPr/>
        </p:nvSpPr>
        <p:spPr>
          <a:xfrm>
            <a:off x="4724400" y="2158999"/>
            <a:ext cx="1738858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84" name="Google Shape;384;p56"/>
          <p:cNvPicPr preferRelativeResize="0"/>
          <p:nvPr/>
        </p:nvPicPr>
        <p:blipFill rotWithShape="1">
          <a:blip r:embed="rId3">
            <a:alphaModFix/>
          </a:blip>
          <a:srcRect b="0" l="0" r="0" t="0"/>
          <a:stretch/>
        </p:blipFill>
        <p:spPr>
          <a:xfrm>
            <a:off x="3606800" y="2158999"/>
            <a:ext cx="5198195" cy="3195612"/>
          </a:xfrm>
          <a:prstGeom prst="rect">
            <a:avLst/>
          </a:prstGeom>
          <a:noFill/>
          <a:ln>
            <a:noFill/>
          </a:ln>
        </p:spPr>
      </p:pic>
      <p:sp>
        <p:nvSpPr>
          <p:cNvPr id="385" name="Google Shape;385;p56"/>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7"/>
          <p:cNvSpPr txBox="1"/>
          <p:nvPr>
            <p:ph idx="1" type="body"/>
          </p:nvPr>
        </p:nvSpPr>
        <p:spPr>
          <a:xfrm>
            <a:off x="508000" y="1143000"/>
            <a:ext cx="4648200" cy="4902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00"/>
              <a:buNone/>
            </a:pPr>
            <a:r>
              <a:rPr lang="es-ES" sz="2200">
                <a:solidFill>
                  <a:srgbClr val="0F243E"/>
                </a:solidFill>
              </a:rPr>
              <a:t>En el ejemplo N° 2, se define la variable Bind b_emp_salario la que es usada en el bloque Pl/SQL para almacenar el salario del empleado 178. Al imprimir el valor de la variable b_emp_salario se muestra el valor 7000. Posteriormente esta misma variable se usa en la sentencia Select que muestra el primer nombre y apellido de los empleados que poseen un salario igual al valor de la variable Bind b_emo_salario. Es decir, la sentencia Select muestra a los empleados que poseen un salario igual a 7000. </a:t>
            </a:r>
            <a:endParaRPr sz="2200">
              <a:solidFill>
                <a:srgbClr val="0F243E"/>
              </a:solidFill>
            </a:endParaRPr>
          </a:p>
        </p:txBody>
      </p:sp>
      <p:sp>
        <p:nvSpPr>
          <p:cNvPr id="391" name="Google Shape;391;p57"/>
          <p:cNvSpPr/>
          <p:nvPr/>
        </p:nvSpPr>
        <p:spPr>
          <a:xfrm>
            <a:off x="5537200" y="14986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92" name="Google Shape;392;p57"/>
          <p:cNvPicPr preferRelativeResize="0"/>
          <p:nvPr/>
        </p:nvPicPr>
        <p:blipFill rotWithShape="1">
          <a:blip r:embed="rId3">
            <a:alphaModFix/>
          </a:blip>
          <a:srcRect b="0" l="0" r="0" t="0"/>
          <a:stretch/>
        </p:blipFill>
        <p:spPr>
          <a:xfrm>
            <a:off x="5156200" y="1320800"/>
            <a:ext cx="3361728" cy="4546600"/>
          </a:xfrm>
          <a:prstGeom prst="rect">
            <a:avLst/>
          </a:prstGeom>
          <a:noFill/>
          <a:ln>
            <a:noFill/>
          </a:ln>
        </p:spPr>
      </p:pic>
      <p:sp>
        <p:nvSpPr>
          <p:cNvPr id="393" name="Google Shape;393;p57"/>
          <p:cNvSpPr/>
          <p:nvPr/>
        </p:nvSpPr>
        <p:spPr>
          <a:xfrm>
            <a:off x="5994400" y="412336"/>
            <a:ext cx="268585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Variables</a:t>
            </a:r>
            <a:endParaRPr sz="18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8"/>
          <p:cNvSpPr/>
          <p:nvPr/>
        </p:nvSpPr>
        <p:spPr>
          <a:xfrm>
            <a:off x="873904" y="2829580"/>
            <a:ext cx="3207613"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Tipos de datos escalares (Aplicabilidad)</a:t>
            </a:r>
            <a:r>
              <a:rPr lang="es-ES" sz="2800">
                <a:solidFill>
                  <a:schemeClr val="lt1"/>
                </a:solidFill>
                <a:latin typeface="Calibri"/>
                <a:ea typeface="Calibri"/>
                <a:cs typeface="Calibri"/>
                <a:sym typeface="Calibri"/>
              </a:rPr>
              <a:t> </a:t>
            </a:r>
            <a:endParaRPr b="1" sz="2800">
              <a:solidFill>
                <a:schemeClr val="lt1"/>
              </a:solidFill>
              <a:latin typeface="Candara"/>
              <a:ea typeface="Candara"/>
              <a:cs typeface="Candara"/>
              <a:sym typeface="Candar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9"/>
          <p:cNvSpPr/>
          <p:nvPr/>
        </p:nvSpPr>
        <p:spPr>
          <a:xfrm>
            <a:off x="482600" y="1325428"/>
            <a:ext cx="8026400" cy="2583271"/>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200">
                <a:solidFill>
                  <a:srgbClr val="000000"/>
                </a:solidFill>
                <a:latin typeface="Calibri"/>
                <a:ea typeface="Calibri"/>
                <a:cs typeface="Calibri"/>
                <a:sym typeface="Calibri"/>
              </a:rPr>
              <a:t>Tipos de datos escalares (Aplicabilidad):</a:t>
            </a:r>
            <a:r>
              <a:rPr lang="es-ES" sz="2200">
                <a:solidFill>
                  <a:srgbClr val="000000"/>
                </a:solidFill>
                <a:latin typeface="Calibri"/>
                <a:ea typeface="Calibri"/>
                <a:cs typeface="Calibri"/>
                <a:sym typeface="Calibri"/>
              </a:rPr>
              <a:t> </a:t>
            </a:r>
            <a:endParaRPr sz="2200">
              <a:solidFill>
                <a:schemeClr val="dk1"/>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200">
                <a:solidFill>
                  <a:srgbClr val="000000"/>
                </a:solidFill>
                <a:latin typeface="Calibri"/>
                <a:ea typeface="Calibri"/>
                <a:cs typeface="Calibri"/>
                <a:sym typeface="Calibri"/>
              </a:rPr>
              <a:t> PL/SQL proporciona una variedad de tipos de datos predefinidos. Por ejemplo, se puede elegir desde un tipo de dato entero, punto flotante, carácter, booleano, fecha, colección, y LOB. </a:t>
            </a:r>
            <a:endParaRPr sz="2200">
              <a:solidFill>
                <a:schemeClr val="dk1"/>
              </a:solidFill>
              <a:latin typeface="Calibri"/>
              <a:ea typeface="Calibri"/>
              <a:cs typeface="Calibri"/>
              <a:sym typeface="Calibri"/>
            </a:endParaRPr>
          </a:p>
          <a:p>
            <a:pPr indent="0" lvl="0" marL="0" marR="0" rtl="0" algn="l">
              <a:spcBef>
                <a:spcPts val="1000"/>
              </a:spcBef>
              <a:spcAft>
                <a:spcPts val="0"/>
              </a:spcAft>
              <a:buNone/>
            </a:pPr>
            <a:r>
              <a:rPr lang="es-ES" sz="2200">
                <a:solidFill>
                  <a:srgbClr val="000000"/>
                </a:solidFill>
                <a:latin typeface="Calibri"/>
                <a:ea typeface="Calibri"/>
                <a:cs typeface="Calibri"/>
                <a:sym typeface="Calibri"/>
              </a:rPr>
              <a:t>Un tipo de datos escalar posee un valor único y no tiene componentes internos. </a:t>
            </a:r>
            <a:endParaRPr sz="2200">
              <a:solidFill>
                <a:schemeClr val="dk1"/>
              </a:solidFill>
              <a:latin typeface="Calibri"/>
              <a:ea typeface="Calibri"/>
              <a:cs typeface="Calibri"/>
              <a:sym typeface="Calibri"/>
            </a:endParaRPr>
          </a:p>
        </p:txBody>
      </p:sp>
      <p:sp>
        <p:nvSpPr>
          <p:cNvPr id="404" name="Google Shape;404;p59"/>
          <p:cNvSpPr/>
          <p:nvPr/>
        </p:nvSpPr>
        <p:spPr>
          <a:xfrm>
            <a:off x="4902200" y="51054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05" name="Google Shape;405;p59"/>
          <p:cNvPicPr preferRelativeResize="0"/>
          <p:nvPr/>
        </p:nvPicPr>
        <p:blipFill rotWithShape="1">
          <a:blip r:embed="rId3">
            <a:alphaModFix/>
          </a:blip>
          <a:srcRect b="0" l="0" r="0" t="0"/>
          <a:stretch/>
        </p:blipFill>
        <p:spPr>
          <a:xfrm>
            <a:off x="2487061" y="3946918"/>
            <a:ext cx="4830278" cy="2316963"/>
          </a:xfrm>
          <a:prstGeom prst="rect">
            <a:avLst/>
          </a:prstGeom>
          <a:noFill/>
          <a:ln>
            <a:noFill/>
          </a:ln>
        </p:spPr>
      </p:pic>
      <p:sp>
        <p:nvSpPr>
          <p:cNvPr id="406" name="Google Shape;406;p59"/>
          <p:cNvSpPr/>
          <p:nvPr/>
        </p:nvSpPr>
        <p:spPr>
          <a:xfrm>
            <a:off x="3880455" y="542412"/>
            <a:ext cx="46285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datos escalares (Aplicabilidad)</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0"/>
          <p:cNvSpPr txBox="1"/>
          <p:nvPr>
            <p:ph idx="1" type="body"/>
          </p:nvPr>
        </p:nvSpPr>
        <p:spPr>
          <a:xfrm>
            <a:off x="558800" y="1371601"/>
            <a:ext cx="8077200" cy="23875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2200"/>
              <a:buNone/>
            </a:pPr>
            <a:r>
              <a:rPr lang="es-ES" sz="2200"/>
              <a:t>Los tipos de datos escalares se pueden clasificar en cuatro categorías: número, carácter, fecha y booleanos. </a:t>
            </a:r>
            <a:endParaRPr sz="2200"/>
          </a:p>
          <a:p>
            <a:pPr indent="0" lvl="0" marL="0" rtl="0" algn="just">
              <a:spcBef>
                <a:spcPts val="440"/>
              </a:spcBef>
              <a:spcAft>
                <a:spcPts val="0"/>
              </a:spcAft>
              <a:buClr>
                <a:schemeClr val="dk1"/>
              </a:buClr>
              <a:buSzPts val="2200"/>
              <a:buNone/>
            </a:pPr>
            <a:r>
              <a:rPr lang="es-ES" sz="2200"/>
              <a:t>Los tipos de datos de caracteres y tipos de datos de número tienen subtipos que asocian un tipo base. </a:t>
            </a:r>
            <a:endParaRPr sz="2200"/>
          </a:p>
          <a:p>
            <a:pPr indent="0" lvl="0" marL="0" rtl="0" algn="just">
              <a:spcBef>
                <a:spcPts val="440"/>
              </a:spcBef>
              <a:spcAft>
                <a:spcPts val="0"/>
              </a:spcAft>
              <a:buClr>
                <a:schemeClr val="dk1"/>
              </a:buClr>
              <a:buSzPts val="2200"/>
              <a:buNone/>
            </a:pPr>
            <a:r>
              <a:rPr lang="es-ES" sz="2200"/>
              <a:t>A modo de ejemplo, INTEGER y POSITIVE son subtipos del tipo base NUMBER. </a:t>
            </a:r>
            <a:endParaRPr sz="2200"/>
          </a:p>
        </p:txBody>
      </p:sp>
      <p:sp>
        <p:nvSpPr>
          <p:cNvPr id="412" name="Google Shape;412;p60"/>
          <p:cNvSpPr/>
          <p:nvPr/>
        </p:nvSpPr>
        <p:spPr>
          <a:xfrm>
            <a:off x="3479800" y="42926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3" name="Google Shape;413;p60"/>
          <p:cNvPicPr preferRelativeResize="0"/>
          <p:nvPr/>
        </p:nvPicPr>
        <p:blipFill rotWithShape="1">
          <a:blip r:embed="rId3">
            <a:alphaModFix/>
          </a:blip>
          <a:srcRect b="0" l="0" r="0" t="0"/>
          <a:stretch/>
        </p:blipFill>
        <p:spPr>
          <a:xfrm>
            <a:off x="2144083" y="3556000"/>
            <a:ext cx="5149345" cy="2616200"/>
          </a:xfrm>
          <a:prstGeom prst="rect">
            <a:avLst/>
          </a:prstGeom>
          <a:noFill/>
          <a:ln>
            <a:noFill/>
          </a:ln>
        </p:spPr>
      </p:pic>
      <p:sp>
        <p:nvSpPr>
          <p:cNvPr id="414" name="Google Shape;414;p60"/>
          <p:cNvSpPr/>
          <p:nvPr/>
        </p:nvSpPr>
        <p:spPr>
          <a:xfrm>
            <a:off x="3880455" y="542412"/>
            <a:ext cx="46285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datos escalares (Aplicabilidad)</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61"/>
          <p:cNvSpPr txBox="1"/>
          <p:nvPr>
            <p:ph idx="1" type="body"/>
          </p:nvPr>
        </p:nvSpPr>
        <p:spPr>
          <a:xfrm>
            <a:off x="635000" y="1193801"/>
            <a:ext cx="8051800" cy="185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200"/>
              <a:buNone/>
            </a:pPr>
            <a:r>
              <a:rPr lang="es-ES" sz="2200">
                <a:solidFill>
                  <a:srgbClr val="0F243E"/>
                </a:solidFill>
              </a:rPr>
              <a:t>En el ejemplo, las variables se definen de la siguiente manera:</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v_trabajo_emp: Variable para almacenar un puesto de trabajo del empleado.</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v_cont_loop: Variable para contar las iteraciones de un bucle o loop; inicializado a 0.</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v_dept_total_sal: Variable para acumular el salario total de un departamento; inicializada con valor 0 (cero).</a:t>
            </a:r>
            <a:endParaRPr sz="2200">
              <a:solidFill>
                <a:srgbClr val="0F243E"/>
              </a:solidFill>
            </a:endParaRPr>
          </a:p>
        </p:txBody>
      </p:sp>
      <p:sp>
        <p:nvSpPr>
          <p:cNvPr id="420" name="Google Shape;420;p61"/>
          <p:cNvSpPr/>
          <p:nvPr/>
        </p:nvSpPr>
        <p:spPr>
          <a:xfrm>
            <a:off x="2514600" y="3708399"/>
            <a:ext cx="29290535" cy="4723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1" name="Google Shape;421;p61"/>
          <p:cNvPicPr preferRelativeResize="0"/>
          <p:nvPr/>
        </p:nvPicPr>
        <p:blipFill rotWithShape="1">
          <a:blip r:embed="rId3">
            <a:alphaModFix/>
          </a:blip>
          <a:srcRect b="0" l="0" r="0" t="0"/>
          <a:stretch/>
        </p:blipFill>
        <p:spPr>
          <a:xfrm>
            <a:off x="2514600" y="3708400"/>
            <a:ext cx="5003800" cy="2440878"/>
          </a:xfrm>
          <a:prstGeom prst="rect">
            <a:avLst/>
          </a:prstGeom>
          <a:noFill/>
          <a:ln>
            <a:noFill/>
          </a:ln>
        </p:spPr>
      </p:pic>
      <p:sp>
        <p:nvSpPr>
          <p:cNvPr id="422" name="Google Shape;422;p61"/>
          <p:cNvSpPr/>
          <p:nvPr/>
        </p:nvSpPr>
        <p:spPr>
          <a:xfrm>
            <a:off x="3880455" y="542412"/>
            <a:ext cx="46285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datos escalares (Aplicabilidad)</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2"/>
          <p:cNvSpPr txBox="1"/>
          <p:nvPr>
            <p:ph idx="1" type="body"/>
          </p:nvPr>
        </p:nvSpPr>
        <p:spPr>
          <a:xfrm>
            <a:off x="609600" y="1422401"/>
            <a:ext cx="7975600" cy="26416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F243E"/>
              </a:buClr>
              <a:buSzPts val="2200"/>
              <a:buChar char="•"/>
            </a:pPr>
            <a:r>
              <a:rPr lang="es-ES" sz="2200">
                <a:solidFill>
                  <a:srgbClr val="0F243E"/>
                </a:solidFill>
              </a:rPr>
              <a:t>v_fecha_orden: Variable para almacenar la fecha de envío de la orden; inicializada a una semana más de la fecha actual.</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c_porc_impto: Constante para el porcentaje de impuesto (que no cambia nunca durante todo el bloque PL/SQL); se establece con valor 8,25. </a:t>
            </a:r>
            <a:endParaRPr sz="2200">
              <a:solidFill>
                <a:srgbClr val="0F243E"/>
              </a:solidFill>
            </a:endParaRPr>
          </a:p>
          <a:p>
            <a:pPr indent="-342900" lvl="0" marL="342900" rtl="0" algn="l">
              <a:spcBef>
                <a:spcPts val="440"/>
              </a:spcBef>
              <a:spcAft>
                <a:spcPts val="0"/>
              </a:spcAft>
              <a:buClr>
                <a:srgbClr val="0F243E"/>
              </a:buClr>
              <a:buSzPts val="2200"/>
              <a:buChar char="•"/>
            </a:pPr>
            <a:r>
              <a:rPr lang="es-ES" sz="2200">
                <a:solidFill>
                  <a:srgbClr val="0F243E"/>
                </a:solidFill>
              </a:rPr>
              <a:t>v_valido: Flag para indicar si un dato es válido o inválido; inicializado en TRUE </a:t>
            </a:r>
            <a:endParaRPr sz="22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428" name="Google Shape;428;p62"/>
          <p:cNvSpPr/>
          <p:nvPr/>
        </p:nvSpPr>
        <p:spPr>
          <a:xfrm>
            <a:off x="3880455" y="542412"/>
            <a:ext cx="46285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Tipos de datos escalares (Aplicabilidad)</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3"/>
          <p:cNvSpPr/>
          <p:nvPr/>
        </p:nvSpPr>
        <p:spPr>
          <a:xfrm>
            <a:off x="873904" y="2829580"/>
            <a:ext cx="3207613"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Declaración de Variables con Atributo %TYPE</a:t>
            </a:r>
            <a:r>
              <a:rPr lang="es-ES" sz="2800">
                <a:solidFill>
                  <a:schemeClr val="lt1"/>
                </a:solidFill>
                <a:latin typeface="Calibri"/>
                <a:ea typeface="Calibri"/>
                <a:cs typeface="Calibri"/>
                <a:sym typeface="Calibri"/>
              </a:rPr>
              <a:t> </a:t>
            </a:r>
            <a:endParaRPr b="1" sz="2800">
              <a:solidFill>
                <a:schemeClr val="lt1"/>
              </a:solidFill>
              <a:latin typeface="Candara"/>
              <a:ea typeface="Candara"/>
              <a:cs typeface="Candara"/>
              <a:sym typeface="Canda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idx="1" type="body"/>
          </p:nvPr>
        </p:nvSpPr>
        <p:spPr>
          <a:xfrm>
            <a:off x="584200" y="1244601"/>
            <a:ext cx="8026400" cy="17017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latin typeface="Calibri"/>
                <a:ea typeface="Calibri"/>
                <a:cs typeface="Calibri"/>
                <a:sym typeface="Calibri"/>
              </a:rPr>
              <a:t>En la declaración de PL/SQL del ejemplo, la sentencia recupera el first_name y department_id de la tabla EMPLOYEES. Si se tiene que manipular el first_name o department_id, entonces se debe almacenar el valor recuperado. </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173" name="Google Shape;173;p28"/>
          <p:cNvSpPr/>
          <p:nvPr/>
        </p:nvSpPr>
        <p:spPr>
          <a:xfrm>
            <a:off x="817843" y="2946400"/>
            <a:ext cx="26029275" cy="6410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4" name="Google Shape;174;p28"/>
          <p:cNvPicPr preferRelativeResize="0"/>
          <p:nvPr/>
        </p:nvPicPr>
        <p:blipFill rotWithShape="1">
          <a:blip r:embed="rId3">
            <a:alphaModFix/>
          </a:blip>
          <a:srcRect b="0" l="0" r="0" t="0"/>
          <a:stretch/>
        </p:blipFill>
        <p:spPr>
          <a:xfrm>
            <a:off x="736600" y="2946400"/>
            <a:ext cx="7874000" cy="3048000"/>
          </a:xfrm>
          <a:prstGeom prst="rect">
            <a:avLst/>
          </a:prstGeom>
          <a:noFill/>
          <a:ln>
            <a:noFill/>
          </a:ln>
        </p:spPr>
      </p:pic>
      <p:sp>
        <p:nvSpPr>
          <p:cNvPr id="175" name="Google Shape;175;p28"/>
          <p:cNvSpPr/>
          <p:nvPr/>
        </p:nvSpPr>
        <p:spPr>
          <a:xfrm>
            <a:off x="6222999" y="431801"/>
            <a:ext cx="2387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4"/>
          <p:cNvSpPr/>
          <p:nvPr/>
        </p:nvSpPr>
        <p:spPr>
          <a:xfrm>
            <a:off x="570186" y="1163253"/>
            <a:ext cx="8065814" cy="216726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200">
                <a:solidFill>
                  <a:srgbClr val="0F243E"/>
                </a:solidFill>
                <a:latin typeface="Calibri"/>
                <a:ea typeface="Calibri"/>
                <a:cs typeface="Calibri"/>
                <a:sym typeface="Calibri"/>
              </a:rPr>
              <a:t>Declaración de Variables con Atributo %TYPE:</a:t>
            </a:r>
            <a:endParaRPr sz="22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200">
                <a:solidFill>
                  <a:srgbClr val="0F243E"/>
                </a:solidFill>
                <a:latin typeface="Calibri"/>
                <a:ea typeface="Calibri"/>
                <a:cs typeface="Calibri"/>
                <a:sym typeface="Calibri"/>
              </a:rPr>
              <a:t>Se utiliza para declarar una variable de acuerdo a la definición de la columna de una tabla de la base de datos o de otra variable declarada. Debe tener como prefijo el nombre de tabla y columna de la base de datos o el nombre de la variable declarada.</a:t>
            </a:r>
            <a:endParaRPr sz="2200">
              <a:solidFill>
                <a:srgbClr val="0F243E"/>
              </a:solidFill>
              <a:latin typeface="Calibri"/>
              <a:ea typeface="Calibri"/>
              <a:cs typeface="Calibri"/>
              <a:sym typeface="Calibri"/>
            </a:endParaRPr>
          </a:p>
        </p:txBody>
      </p:sp>
      <p:sp>
        <p:nvSpPr>
          <p:cNvPr id="439" name="Google Shape;439;p64"/>
          <p:cNvSpPr/>
          <p:nvPr/>
        </p:nvSpPr>
        <p:spPr>
          <a:xfrm>
            <a:off x="1244600" y="35814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0" name="Google Shape;440;p64"/>
          <p:cNvPicPr preferRelativeResize="0"/>
          <p:nvPr/>
        </p:nvPicPr>
        <p:blipFill rotWithShape="1">
          <a:blip r:embed="rId3">
            <a:alphaModFix/>
          </a:blip>
          <a:srcRect b="0" l="0" r="0" t="0"/>
          <a:stretch/>
        </p:blipFill>
        <p:spPr>
          <a:xfrm>
            <a:off x="2925181" y="3437274"/>
            <a:ext cx="4059819" cy="3036613"/>
          </a:xfrm>
          <a:prstGeom prst="rect">
            <a:avLst/>
          </a:prstGeom>
          <a:noFill/>
          <a:ln>
            <a:noFill/>
          </a:ln>
        </p:spPr>
      </p:pic>
      <p:sp>
        <p:nvSpPr>
          <p:cNvPr id="441" name="Google Shape;441;p64"/>
          <p:cNvSpPr/>
          <p:nvPr/>
        </p:nvSpPr>
        <p:spPr>
          <a:xfrm>
            <a:off x="4343400" y="417375"/>
            <a:ext cx="429260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5"/>
          <p:cNvSpPr txBox="1"/>
          <p:nvPr>
            <p:ph idx="1" type="body"/>
          </p:nvPr>
        </p:nvSpPr>
        <p:spPr>
          <a:xfrm>
            <a:off x="558800" y="1879601"/>
            <a:ext cx="8077200" cy="3022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00"/>
              <a:buNone/>
            </a:pPr>
            <a:r>
              <a:rPr lang="es-ES" sz="2200">
                <a:solidFill>
                  <a:srgbClr val="0F243E"/>
                </a:solidFill>
              </a:rPr>
              <a:t>Generalmente las variables PL/SQL son declaradas para guardar y manipular datos almacenados en la Base de Datos. Cuando se declaran variables PL/SQL para guardar valores de columnas, se debe asegurar que la variable es del tipo de dato y largo correcto. Si esto no es así un error PL/SQL ocurrirá durante la ejecución. Se puede usar el atributo %TYPE para declarar una variable según otra variable declarada previamente o según una columna de una tabla de la Base de Datos. </a:t>
            </a:r>
            <a:endParaRPr sz="2200">
              <a:solidFill>
                <a:srgbClr val="0F243E"/>
              </a:solidFill>
            </a:endParaRPr>
          </a:p>
        </p:txBody>
      </p:sp>
      <p:sp>
        <p:nvSpPr>
          <p:cNvPr id="447" name="Google Shape;447;p65"/>
          <p:cNvSpPr/>
          <p:nvPr/>
        </p:nvSpPr>
        <p:spPr>
          <a:xfrm>
            <a:off x="4343400" y="417375"/>
            <a:ext cx="429260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6"/>
          <p:cNvSpPr txBox="1"/>
          <p:nvPr>
            <p:ph idx="1" type="body"/>
          </p:nvPr>
        </p:nvSpPr>
        <p:spPr>
          <a:xfrm>
            <a:off x="609600" y="1320801"/>
            <a:ext cx="3962400" cy="2489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00"/>
              <a:buNone/>
            </a:pPr>
            <a:r>
              <a:rPr lang="es-ES" sz="2200">
                <a:solidFill>
                  <a:srgbClr val="0F243E"/>
                </a:solidFill>
              </a:rPr>
              <a:t>El atributo %TYPE es usado con frecuencia cuando el valor almacenado en la variable será obtenido desde una tabla en la Base de Datos. Cuando se usa el atributo %TYPE para declarar una variable se debe usar como prefijo el nombre de la tabla y columna de la tabla de la Base de Datos a la que se hace referencia. Si se hace referencia a una variable declarada previamente, el prefijo es el nombre de la variable. </a:t>
            </a:r>
            <a:endParaRPr sz="2200">
              <a:solidFill>
                <a:srgbClr val="0F243E"/>
              </a:solidFill>
            </a:endParaRPr>
          </a:p>
        </p:txBody>
      </p:sp>
      <p:sp>
        <p:nvSpPr>
          <p:cNvPr id="453" name="Google Shape;453;p66"/>
          <p:cNvSpPr/>
          <p:nvPr/>
        </p:nvSpPr>
        <p:spPr>
          <a:xfrm>
            <a:off x="5537200" y="20066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4" name="Google Shape;454;p66"/>
          <p:cNvPicPr preferRelativeResize="0"/>
          <p:nvPr/>
        </p:nvPicPr>
        <p:blipFill rotWithShape="1">
          <a:blip r:embed="rId3">
            <a:alphaModFix/>
          </a:blip>
          <a:srcRect b="0" l="0" r="0" t="0"/>
          <a:stretch/>
        </p:blipFill>
        <p:spPr>
          <a:xfrm>
            <a:off x="4775199" y="2311400"/>
            <a:ext cx="3775891" cy="2184400"/>
          </a:xfrm>
          <a:prstGeom prst="rect">
            <a:avLst/>
          </a:prstGeom>
          <a:noFill/>
          <a:ln>
            <a:noFill/>
          </a:ln>
        </p:spPr>
      </p:pic>
      <p:sp>
        <p:nvSpPr>
          <p:cNvPr id="455" name="Google Shape;455;p66"/>
          <p:cNvSpPr/>
          <p:nvPr/>
        </p:nvSpPr>
        <p:spPr>
          <a:xfrm>
            <a:off x="4343400" y="417375"/>
            <a:ext cx="429260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67"/>
          <p:cNvSpPr txBox="1"/>
          <p:nvPr>
            <p:ph idx="1" type="body"/>
          </p:nvPr>
        </p:nvSpPr>
        <p:spPr>
          <a:xfrm>
            <a:off x="558800" y="1270001"/>
            <a:ext cx="8077200" cy="2616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00"/>
              <a:buNone/>
            </a:pPr>
            <a:r>
              <a:rPr lang="es-ES" sz="2200">
                <a:solidFill>
                  <a:srgbClr val="0F243E"/>
                </a:solidFill>
              </a:rPr>
              <a:t>En el ejemplo, la variable v_emp_apellido se define con el mismo tipo de datos que la columna last_name de la tabla employees. El atributo % TYPE proporciona el tipo de dato la columna de la tabla a la cual se está haciendo referencia. </a:t>
            </a:r>
            <a:endParaRPr sz="2200">
              <a:solidFill>
                <a:srgbClr val="0F243E"/>
              </a:solidFill>
            </a:endParaRPr>
          </a:p>
          <a:p>
            <a:pPr indent="0" lvl="0" marL="0" rtl="0" algn="just">
              <a:spcBef>
                <a:spcPts val="440"/>
              </a:spcBef>
              <a:spcAft>
                <a:spcPts val="0"/>
              </a:spcAft>
              <a:buClr>
                <a:srgbClr val="0F243E"/>
              </a:buClr>
              <a:buSzPts val="2200"/>
              <a:buNone/>
            </a:pPr>
            <a:r>
              <a:rPr lang="es-ES" sz="2200">
                <a:solidFill>
                  <a:srgbClr val="0F243E"/>
                </a:solidFill>
              </a:rPr>
              <a:t> La variable v_min_balance se define para ser del mismo tipo de dato de la variable de v_balance. El atributo % TYPE también proporciona el tipo de dato de una variable ya definida. </a:t>
            </a:r>
            <a:endParaRPr/>
          </a:p>
        </p:txBody>
      </p:sp>
      <p:sp>
        <p:nvSpPr>
          <p:cNvPr id="461" name="Google Shape;461;p67"/>
          <p:cNvSpPr/>
          <p:nvPr/>
        </p:nvSpPr>
        <p:spPr>
          <a:xfrm>
            <a:off x="2616199" y="3886201"/>
            <a:ext cx="2383436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2" name="Google Shape;462;p67"/>
          <p:cNvPicPr preferRelativeResize="0"/>
          <p:nvPr/>
        </p:nvPicPr>
        <p:blipFill rotWithShape="1">
          <a:blip r:embed="rId3">
            <a:alphaModFix/>
          </a:blip>
          <a:srcRect b="0" l="0" r="0" t="0"/>
          <a:stretch/>
        </p:blipFill>
        <p:spPr>
          <a:xfrm>
            <a:off x="2616200" y="3886201"/>
            <a:ext cx="4038600" cy="2515849"/>
          </a:xfrm>
          <a:prstGeom prst="rect">
            <a:avLst/>
          </a:prstGeom>
          <a:noFill/>
          <a:ln>
            <a:noFill/>
          </a:ln>
        </p:spPr>
      </p:pic>
      <p:sp>
        <p:nvSpPr>
          <p:cNvPr id="463" name="Google Shape;463;p67"/>
          <p:cNvSpPr/>
          <p:nvPr/>
        </p:nvSpPr>
        <p:spPr>
          <a:xfrm>
            <a:off x="4343400" y="417375"/>
            <a:ext cx="429260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68"/>
          <p:cNvSpPr txBox="1"/>
          <p:nvPr>
            <p:ph idx="1" type="body"/>
          </p:nvPr>
        </p:nvSpPr>
        <p:spPr>
          <a:xfrm>
            <a:off x="4826770" y="1422400"/>
            <a:ext cx="375843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00"/>
              <a:buNone/>
            </a:pPr>
            <a:r>
              <a:rPr lang="es-ES" sz="2200">
                <a:solidFill>
                  <a:srgbClr val="0F243E"/>
                </a:solidFill>
              </a:rPr>
              <a:t>La restricción NOT NULL de la columna de la tabla a la cual se hace referencia no se aplica a las variables que se declaran utilizando % TYPE. Por lo tanto, si se declara una variable utilizando el atributo % TYPE que utiliza una columna de una tabla definida como NOT NULL se le puede asignar el valor NULL a la variable.</a:t>
            </a:r>
            <a:endParaRPr sz="2200">
              <a:solidFill>
                <a:srgbClr val="0F243E"/>
              </a:solidFill>
            </a:endParaRPr>
          </a:p>
        </p:txBody>
      </p:sp>
      <p:sp>
        <p:nvSpPr>
          <p:cNvPr id="469" name="Google Shape;469;p68"/>
          <p:cNvSpPr/>
          <p:nvPr/>
        </p:nvSpPr>
        <p:spPr>
          <a:xfrm>
            <a:off x="787399" y="1676399"/>
            <a:ext cx="1754458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0" name="Google Shape;470;p68"/>
          <p:cNvPicPr preferRelativeResize="0"/>
          <p:nvPr/>
        </p:nvPicPr>
        <p:blipFill rotWithShape="1">
          <a:blip r:embed="rId3">
            <a:alphaModFix/>
          </a:blip>
          <a:srcRect b="0" l="0" r="0" t="0"/>
          <a:stretch/>
        </p:blipFill>
        <p:spPr>
          <a:xfrm>
            <a:off x="787400" y="1676400"/>
            <a:ext cx="4039370" cy="3251200"/>
          </a:xfrm>
          <a:prstGeom prst="rect">
            <a:avLst/>
          </a:prstGeom>
          <a:noFill/>
          <a:ln>
            <a:noFill/>
          </a:ln>
        </p:spPr>
      </p:pic>
      <p:sp>
        <p:nvSpPr>
          <p:cNvPr id="471" name="Google Shape;471;p68"/>
          <p:cNvSpPr/>
          <p:nvPr/>
        </p:nvSpPr>
        <p:spPr>
          <a:xfrm>
            <a:off x="4343400" y="417375"/>
            <a:ext cx="429260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9"/>
          <p:cNvSpPr txBox="1"/>
          <p:nvPr>
            <p:ph idx="1" type="body"/>
          </p:nvPr>
        </p:nvSpPr>
        <p:spPr>
          <a:xfrm>
            <a:off x="635000" y="1270001"/>
            <a:ext cx="8001000" cy="13207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200"/>
              <a:buNone/>
            </a:pPr>
            <a:r>
              <a:rPr b="1" lang="es-ES" sz="2200">
                <a:solidFill>
                  <a:srgbClr val="17365D"/>
                </a:solidFill>
              </a:rPr>
              <a:t>Ventajas del Atributo %TYPE:</a:t>
            </a:r>
            <a:endParaRPr sz="2200">
              <a:solidFill>
                <a:srgbClr val="17365D"/>
              </a:solidFill>
            </a:endParaRPr>
          </a:p>
          <a:p>
            <a:pPr indent="0" lvl="0" marL="0" rtl="0" algn="just">
              <a:spcBef>
                <a:spcPts val="440"/>
              </a:spcBef>
              <a:spcAft>
                <a:spcPts val="0"/>
              </a:spcAft>
              <a:buClr>
                <a:srgbClr val="0F243E"/>
              </a:buClr>
              <a:buSzPts val="2200"/>
              <a:buNone/>
            </a:pPr>
            <a:r>
              <a:rPr lang="es-ES" sz="2200">
                <a:solidFill>
                  <a:srgbClr val="0F243E"/>
                </a:solidFill>
              </a:rPr>
              <a:t>Se pueden evitar errores causados por tipo de datos erróneo o por el largo incorrecto.</a:t>
            </a:r>
            <a:endParaRPr sz="2200">
              <a:solidFill>
                <a:srgbClr val="0F243E"/>
              </a:solidFill>
            </a:endParaRPr>
          </a:p>
        </p:txBody>
      </p:sp>
      <p:sp>
        <p:nvSpPr>
          <p:cNvPr id="477" name="Google Shape;477;p69"/>
          <p:cNvSpPr/>
          <p:nvPr/>
        </p:nvSpPr>
        <p:spPr>
          <a:xfrm>
            <a:off x="635000" y="27432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8" name="Google Shape;478;p69"/>
          <p:cNvPicPr preferRelativeResize="0"/>
          <p:nvPr/>
        </p:nvPicPr>
        <p:blipFill rotWithShape="1">
          <a:blip r:embed="rId3">
            <a:alphaModFix/>
          </a:blip>
          <a:srcRect b="0" l="0" r="0" t="0"/>
          <a:stretch/>
        </p:blipFill>
        <p:spPr>
          <a:xfrm>
            <a:off x="2286000" y="2590800"/>
            <a:ext cx="4699000" cy="3495124"/>
          </a:xfrm>
          <a:prstGeom prst="rect">
            <a:avLst/>
          </a:prstGeom>
          <a:noFill/>
          <a:ln>
            <a:noFill/>
          </a:ln>
        </p:spPr>
      </p:pic>
      <p:sp>
        <p:nvSpPr>
          <p:cNvPr id="479" name="Google Shape;479;p69"/>
          <p:cNvSpPr/>
          <p:nvPr/>
        </p:nvSpPr>
        <p:spPr>
          <a:xfrm>
            <a:off x="4343400" y="417375"/>
            <a:ext cx="429260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0"/>
          <p:cNvSpPr txBox="1"/>
          <p:nvPr>
            <p:ph idx="1" type="body"/>
          </p:nvPr>
        </p:nvSpPr>
        <p:spPr>
          <a:xfrm>
            <a:off x="609600" y="1854201"/>
            <a:ext cx="8102600" cy="3124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2400"/>
              <a:buNone/>
            </a:pPr>
            <a:r>
              <a:rPr lang="es-ES" sz="2400"/>
              <a:t>Se puede evitar codificar en duro el tipo de datos de una variable. Esto significa que no se nnecesita modificar la declaración de la variable si la definición de la columna cambia. Si se tiene alguna variable para una tabla en particular sin usar el atributo %TYPE el bloque PL/SQL arrojará un error si la columna para la cual la variable fue declarada se ha modificado. </a:t>
            </a:r>
            <a:endParaRPr sz="2400"/>
          </a:p>
          <a:p>
            <a:pPr indent="0" lvl="0" marL="0" rtl="0" algn="just">
              <a:spcBef>
                <a:spcPts val="480"/>
              </a:spcBef>
              <a:spcAft>
                <a:spcPts val="0"/>
              </a:spcAft>
              <a:buClr>
                <a:schemeClr val="dk1"/>
              </a:buClr>
              <a:buSzPts val="2400"/>
              <a:buNone/>
            </a:pPr>
            <a:r>
              <a:rPr lang="es-ES" sz="2400"/>
              <a:t>Cuando se utiliza el atributo %TYPE, PL/SQL determina el tipo y tamaño de la variable cuando el bloque es compilado. </a:t>
            </a:r>
            <a:endParaRPr sz="2400"/>
          </a:p>
          <a:p>
            <a:pPr indent="-139700" lvl="0" marL="342900" rtl="0" algn="l">
              <a:spcBef>
                <a:spcPts val="640"/>
              </a:spcBef>
              <a:spcAft>
                <a:spcPts val="0"/>
              </a:spcAft>
              <a:buClr>
                <a:schemeClr val="dk1"/>
              </a:buClr>
              <a:buSzPts val="3200"/>
              <a:buNone/>
            </a:pPr>
            <a:r>
              <a:t/>
            </a:r>
            <a:endParaRPr/>
          </a:p>
        </p:txBody>
      </p:sp>
      <p:sp>
        <p:nvSpPr>
          <p:cNvPr id="485" name="Google Shape;485;p70"/>
          <p:cNvSpPr/>
          <p:nvPr/>
        </p:nvSpPr>
        <p:spPr>
          <a:xfrm>
            <a:off x="4343400" y="417375"/>
            <a:ext cx="4292601"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libri"/>
                <a:ea typeface="Calibri"/>
                <a:cs typeface="Calibri"/>
                <a:sym typeface="Calibri"/>
              </a:rPr>
              <a:t>Declaración de Variables con Atributo %TYPE</a:t>
            </a:r>
            <a:r>
              <a:rPr lang="es-ES" sz="1800">
                <a:solidFill>
                  <a:schemeClr val="lt1"/>
                </a:solidFill>
                <a:latin typeface="Calibri"/>
                <a:ea typeface="Calibri"/>
                <a:cs typeface="Calibri"/>
                <a:sym typeface="Calibri"/>
              </a:rPr>
              <a:t> </a:t>
            </a:r>
            <a:endParaRPr b="1" sz="1800">
              <a:solidFill>
                <a:schemeClr val="lt1"/>
              </a:solidFill>
              <a:latin typeface="Candara"/>
              <a:ea typeface="Candara"/>
              <a:cs typeface="Candara"/>
              <a:sym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635000" y="1244601"/>
            <a:ext cx="8001000" cy="2463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Las variables pueden almacenar cualquier objeto PL / SQL, tales como variables, tipos, cursores y subprogramas.</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La reutilización, es otra ventaja de la declaración de variables. Después de que se declaran las variables, se pueden utilizar varias veces en una aplicación haciendo referencia a ellas varias veces en diferentes declaraciones. </a:t>
            </a:r>
            <a:endParaRPr sz="2400">
              <a:solidFill>
                <a:srgbClr val="0F243E"/>
              </a:solidFill>
            </a:endParaRPr>
          </a:p>
        </p:txBody>
      </p:sp>
      <p:sp>
        <p:nvSpPr>
          <p:cNvPr id="181" name="Google Shape;181;p29"/>
          <p:cNvSpPr/>
          <p:nvPr/>
        </p:nvSpPr>
        <p:spPr>
          <a:xfrm>
            <a:off x="2260600" y="3708401"/>
            <a:ext cx="27507571" cy="472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2" name="Google Shape;182;p29"/>
          <p:cNvPicPr preferRelativeResize="0"/>
          <p:nvPr/>
        </p:nvPicPr>
        <p:blipFill rotWithShape="1">
          <a:blip r:embed="rId3">
            <a:alphaModFix/>
          </a:blip>
          <a:srcRect b="0" l="0" r="0" t="0"/>
          <a:stretch/>
        </p:blipFill>
        <p:spPr>
          <a:xfrm>
            <a:off x="2260600" y="3708401"/>
            <a:ext cx="4622800" cy="2483323"/>
          </a:xfrm>
          <a:prstGeom prst="rect">
            <a:avLst/>
          </a:prstGeom>
          <a:noFill/>
          <a:ln>
            <a:noFill/>
          </a:ln>
        </p:spPr>
      </p:pic>
      <p:sp>
        <p:nvSpPr>
          <p:cNvPr id="183" name="Google Shape;183;p29"/>
          <p:cNvSpPr/>
          <p:nvPr/>
        </p:nvSpPr>
        <p:spPr>
          <a:xfrm>
            <a:off x="6222999" y="431801"/>
            <a:ext cx="2387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idx="1" type="body"/>
          </p:nvPr>
        </p:nvSpPr>
        <p:spPr>
          <a:xfrm>
            <a:off x="584200" y="1460500"/>
            <a:ext cx="46736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7365D"/>
              </a:buClr>
              <a:buSzPts val="2400"/>
              <a:buNone/>
            </a:pPr>
            <a:r>
              <a:rPr b="1" lang="es-ES" sz="2400">
                <a:solidFill>
                  <a:srgbClr val="17365D"/>
                </a:solidFill>
              </a:rPr>
              <a:t>Requisito para nombre de Variables:</a:t>
            </a:r>
            <a:endParaRPr sz="2400">
              <a:solidFill>
                <a:srgbClr val="17365D"/>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Debe comenzar con una letra</a:t>
            </a:r>
            <a:endParaRPr sz="2400">
              <a:solidFill>
                <a:srgbClr val="0F243E"/>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Puede incluir caracteres especiales como son: $, _ y #.</a:t>
            </a:r>
            <a:endParaRPr sz="2400">
              <a:solidFill>
                <a:srgbClr val="0F243E"/>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Puede incluir letras y números</a:t>
            </a:r>
            <a:endParaRPr sz="2400">
              <a:solidFill>
                <a:srgbClr val="0F243E"/>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No debe contener palabras reservadas</a:t>
            </a:r>
            <a:endParaRPr sz="2400">
              <a:solidFill>
                <a:srgbClr val="0F243E"/>
              </a:solidFill>
            </a:endParaRPr>
          </a:p>
          <a:p>
            <a:pPr indent="-514350" lvl="0" marL="514350" rtl="0" algn="l">
              <a:spcBef>
                <a:spcPts val="480"/>
              </a:spcBef>
              <a:spcAft>
                <a:spcPts val="0"/>
              </a:spcAft>
              <a:buClr>
                <a:srgbClr val="0F243E"/>
              </a:buClr>
              <a:buSzPts val="2400"/>
              <a:buFont typeface="Calibri"/>
              <a:buAutoNum type="alphaUcPeriod"/>
            </a:pPr>
            <a:r>
              <a:rPr lang="es-ES" sz="2400">
                <a:solidFill>
                  <a:srgbClr val="0F243E"/>
                </a:solidFill>
              </a:rPr>
              <a:t>Debe tener un largo máximo de 30 caracteres </a:t>
            </a:r>
            <a:endParaRPr sz="2400">
              <a:solidFill>
                <a:srgbClr val="0F243E"/>
              </a:solidFill>
            </a:endParaRPr>
          </a:p>
        </p:txBody>
      </p:sp>
      <p:sp>
        <p:nvSpPr>
          <p:cNvPr id="189" name="Google Shape;189;p30"/>
          <p:cNvSpPr/>
          <p:nvPr/>
        </p:nvSpPr>
        <p:spPr>
          <a:xfrm>
            <a:off x="5918200" y="25146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0" name="Google Shape;190;p30"/>
          <p:cNvPicPr preferRelativeResize="0"/>
          <p:nvPr/>
        </p:nvPicPr>
        <p:blipFill rotWithShape="1">
          <a:blip r:embed="rId3">
            <a:alphaModFix/>
          </a:blip>
          <a:srcRect b="0" l="0" r="0" t="0"/>
          <a:stretch/>
        </p:blipFill>
        <p:spPr>
          <a:xfrm>
            <a:off x="5257800" y="2514600"/>
            <a:ext cx="3518820" cy="2006600"/>
          </a:xfrm>
          <a:prstGeom prst="rect">
            <a:avLst/>
          </a:prstGeom>
          <a:noFill/>
          <a:ln>
            <a:noFill/>
          </a:ln>
        </p:spPr>
      </p:pic>
      <p:sp>
        <p:nvSpPr>
          <p:cNvPr id="191" name="Google Shape;191;p30"/>
          <p:cNvSpPr/>
          <p:nvPr/>
        </p:nvSpPr>
        <p:spPr>
          <a:xfrm>
            <a:off x="6222999" y="431801"/>
            <a:ext cx="2387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635000" y="1270000"/>
            <a:ext cx="79756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ES" sz="2400">
                <a:solidFill>
                  <a:srgbClr val="17365D"/>
                </a:solidFill>
              </a:rPr>
              <a:t>Manejo de variables en PL/SQL:</a:t>
            </a:r>
            <a:endParaRPr sz="2400">
              <a:solidFill>
                <a:srgbClr val="17365D"/>
              </a:solidFill>
            </a:endParaRPr>
          </a:p>
          <a:p>
            <a:pPr indent="0" lvl="0" marL="0" rtl="0" algn="just">
              <a:spcBef>
                <a:spcPts val="480"/>
              </a:spcBef>
              <a:spcAft>
                <a:spcPts val="0"/>
              </a:spcAft>
              <a:buClr>
                <a:srgbClr val="0F243E"/>
              </a:buClr>
              <a:buSzPts val="2400"/>
              <a:buNone/>
            </a:pPr>
            <a:r>
              <a:rPr lang="es-ES" sz="2400">
                <a:solidFill>
                  <a:srgbClr val="0F243E"/>
                </a:solidFill>
              </a:rPr>
              <a:t>Se pueden utilizar las variables de las siguientes maneras.</a:t>
            </a:r>
            <a:endParaRPr sz="2400">
              <a:solidFill>
                <a:srgbClr val="0F243E"/>
              </a:solidFill>
            </a:endParaRPr>
          </a:p>
          <a:p>
            <a:pPr indent="-457200" lvl="0" marL="457200" rtl="0" algn="just">
              <a:spcBef>
                <a:spcPts val="480"/>
              </a:spcBef>
              <a:spcAft>
                <a:spcPts val="0"/>
              </a:spcAft>
              <a:buClr>
                <a:srgbClr val="0F243E"/>
              </a:buClr>
              <a:buSzPts val="2400"/>
              <a:buFont typeface="Calibri"/>
              <a:buAutoNum type="alphaUcPeriod"/>
            </a:pPr>
            <a:r>
              <a:rPr lang="es-ES" sz="2400">
                <a:solidFill>
                  <a:srgbClr val="0F243E"/>
                </a:solidFill>
              </a:rPr>
              <a:t>Declarar e inicializar en la sección de declaración: se pueden declarar variables en la sección declarativa de cualquier bloque PL / SQL o subprograma. Las declaraciones de variables permiten asignar espacio de almacenamiento para un valor y se debe especificar su tipo de datos y el nombre de la ubicación de almacenamiento para que pueda hacer referencia a ella.  En las declaraciones también se puede asignar un valor inicial e utilizar la restricción NOT NULL en la variable. </a:t>
            </a:r>
            <a:endParaRPr sz="2400">
              <a:solidFill>
                <a:srgbClr val="0F243E"/>
              </a:solidFill>
            </a:endParaRPr>
          </a:p>
        </p:txBody>
      </p:sp>
      <p:sp>
        <p:nvSpPr>
          <p:cNvPr id="197" name="Google Shape;197;p31"/>
          <p:cNvSpPr/>
          <p:nvPr/>
        </p:nvSpPr>
        <p:spPr>
          <a:xfrm>
            <a:off x="6222999" y="431801"/>
            <a:ext cx="2387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2"/>
          <p:cNvSpPr txBox="1"/>
          <p:nvPr>
            <p:ph idx="1" type="body"/>
          </p:nvPr>
        </p:nvSpPr>
        <p:spPr>
          <a:xfrm>
            <a:off x="635000" y="1320801"/>
            <a:ext cx="8026400" cy="9651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400"/>
              <a:buNone/>
            </a:pPr>
            <a:r>
              <a:rPr lang="es-ES" sz="2400">
                <a:solidFill>
                  <a:srgbClr val="0F243E"/>
                </a:solidFill>
              </a:rPr>
              <a:t>Se debe declarar una variable antes de hacer referencia a ella en otras secciones del bloque PL/SQL. </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203" name="Google Shape;203;p32"/>
          <p:cNvSpPr/>
          <p:nvPr/>
        </p:nvSpPr>
        <p:spPr>
          <a:xfrm>
            <a:off x="1981199" y="3251199"/>
            <a:ext cx="2040396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4" name="Google Shape;204;p32"/>
          <p:cNvPicPr preferRelativeResize="0"/>
          <p:nvPr/>
        </p:nvPicPr>
        <p:blipFill rotWithShape="1">
          <a:blip r:embed="rId3">
            <a:alphaModFix/>
          </a:blip>
          <a:srcRect b="0" l="0" r="0" t="0"/>
          <a:stretch/>
        </p:blipFill>
        <p:spPr>
          <a:xfrm>
            <a:off x="2413000" y="2331717"/>
            <a:ext cx="4114800" cy="3162614"/>
          </a:xfrm>
          <a:prstGeom prst="rect">
            <a:avLst/>
          </a:prstGeom>
          <a:noFill/>
          <a:ln>
            <a:noFill/>
          </a:ln>
        </p:spPr>
      </p:pic>
      <p:sp>
        <p:nvSpPr>
          <p:cNvPr id="205" name="Google Shape;205;p32"/>
          <p:cNvSpPr/>
          <p:nvPr/>
        </p:nvSpPr>
        <p:spPr>
          <a:xfrm>
            <a:off x="6222999" y="431801"/>
            <a:ext cx="2387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idx="1" type="body"/>
          </p:nvPr>
        </p:nvSpPr>
        <p:spPr>
          <a:xfrm>
            <a:off x="685800" y="1234462"/>
            <a:ext cx="8077200" cy="1097322"/>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ES" sz="2400">
                <a:solidFill>
                  <a:srgbClr val="0F243E"/>
                </a:solidFill>
              </a:rPr>
              <a:t>B. Usarlas y asignarles nuevos valores en la 	sección ejecutable: en la sección ejecutable 	del blvariable oque PL/SQL, el valor actual de 	la 	puede ser sustituido por un nuevo 	valor. </a:t>
            </a:r>
            <a:endParaRPr/>
          </a:p>
        </p:txBody>
      </p:sp>
      <p:sp>
        <p:nvSpPr>
          <p:cNvPr id="211" name="Google Shape;211;p33"/>
          <p:cNvSpPr/>
          <p:nvPr/>
        </p:nvSpPr>
        <p:spPr>
          <a:xfrm>
            <a:off x="3175000" y="4089401"/>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2" name="Google Shape;212;p33"/>
          <p:cNvPicPr preferRelativeResize="0"/>
          <p:nvPr/>
        </p:nvPicPr>
        <p:blipFill rotWithShape="1">
          <a:blip r:embed="rId3">
            <a:alphaModFix/>
          </a:blip>
          <a:srcRect b="0" l="0" r="0" t="0"/>
          <a:stretch/>
        </p:blipFill>
        <p:spPr>
          <a:xfrm>
            <a:off x="2336799" y="2616201"/>
            <a:ext cx="4432770" cy="2895599"/>
          </a:xfrm>
          <a:prstGeom prst="rect">
            <a:avLst/>
          </a:prstGeom>
          <a:noFill/>
          <a:ln>
            <a:noFill/>
          </a:ln>
        </p:spPr>
      </p:pic>
      <p:sp>
        <p:nvSpPr>
          <p:cNvPr id="213" name="Google Shape;213;p33"/>
          <p:cNvSpPr/>
          <p:nvPr/>
        </p:nvSpPr>
        <p:spPr>
          <a:xfrm>
            <a:off x="6222999" y="431801"/>
            <a:ext cx="238760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latin typeface="Candara"/>
                <a:ea typeface="Candara"/>
                <a:cs typeface="Candara"/>
                <a:sym typeface="Candara"/>
              </a:rPr>
              <a:t>Variables tipos y uso</a:t>
            </a:r>
            <a:endParaRPr b="1" sz="1800">
              <a:solidFill>
                <a:schemeClr val="lt1"/>
              </a:solidFill>
              <a:latin typeface="Candara"/>
              <a:ea typeface="Candara"/>
              <a:cs typeface="Candara"/>
              <a:sym typeface="Candar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